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688D96-CE97-4A3D-8121-19D66772F037}">
  <a:tblStyle styleId="{65688D96-CE97-4A3D-8121-19D66772F0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0f044299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0f044299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0f044299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0f044299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0f044299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0f044299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0f044299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0f044299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0f044299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0f044299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0f044299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0f044299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0f044299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0f044299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4eb45988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4eb45988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0f044299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70f044299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0f044299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70f044299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0f04429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0f04429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0f044299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70f044299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0f044299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70f044299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0f044299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0f044299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0f044299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0f044299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0f044299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0f044299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0f044299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0f044299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0f044299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0f044299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0f044299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0f044299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49101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81854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0580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139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19722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40008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2607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468891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01629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4276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627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3716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7/22/2025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277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21925"/>
            <a:ext cx="8520600" cy="28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/>
              <a:t>Uncertainty-Aware Road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132"/>
              <a:buFont typeface="Arial"/>
              <a:buNone/>
            </a:pPr>
            <a:endParaRPr sz="3533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/>
              <a:t>Obstacle Identification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</a:t>
            </a:fld>
            <a:r>
              <a:rPr lang="it"/>
              <a:t>/20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967325" y="4104400"/>
            <a:ext cx="568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Computer Vision course A.Y. 2024/2025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Prof. Irene Amerini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45626" y="3201050"/>
            <a:ext cx="6263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Luca Colamarino, 1944447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Matteo Zamponi, 1900496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125" y="2834650"/>
            <a:ext cx="2008650" cy="20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480060" y="246888"/>
            <a:ext cx="5170932" cy="13373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4100" dirty="0"/>
              <a:t>Dataset: LostAndFound</a:t>
            </a:r>
          </a:p>
        </p:txBody>
      </p:sp>
      <p:sp>
        <p:nvSpPr>
          <p:cNvPr id="14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2905" y="4075"/>
                  <a:pt x="3183007" y="9784"/>
                  <a:pt x="3182691" y="13716"/>
                </a:cubicBezTo>
                <a:cubicBezTo>
                  <a:pt x="2947041" y="12115"/>
                  <a:pt x="2875741" y="18365"/>
                  <a:pt x="2609807" y="13716"/>
                </a:cubicBezTo>
                <a:cubicBezTo>
                  <a:pt x="2343873" y="9067"/>
                  <a:pt x="2331203" y="27157"/>
                  <a:pt x="2068749" y="13716"/>
                </a:cubicBezTo>
                <a:cubicBezTo>
                  <a:pt x="1806295" y="275"/>
                  <a:pt x="1713773" y="42516"/>
                  <a:pt x="1432211" y="13716"/>
                </a:cubicBezTo>
                <a:cubicBezTo>
                  <a:pt x="1150649" y="-15084"/>
                  <a:pt x="982765" y="-825"/>
                  <a:pt x="859327" y="13716"/>
                </a:cubicBezTo>
                <a:cubicBezTo>
                  <a:pt x="735889" y="28257"/>
                  <a:pt x="254183" y="30659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2125" y="5320"/>
                  <a:pt x="3182367" y="9001"/>
                  <a:pt x="3182691" y="13716"/>
                </a:cubicBezTo>
                <a:cubicBezTo>
                  <a:pt x="3026064" y="-15421"/>
                  <a:pt x="2775005" y="18495"/>
                  <a:pt x="2546153" y="13716"/>
                </a:cubicBezTo>
                <a:cubicBezTo>
                  <a:pt x="2317301" y="8937"/>
                  <a:pt x="2164351" y="-14456"/>
                  <a:pt x="1845961" y="13716"/>
                </a:cubicBezTo>
                <a:cubicBezTo>
                  <a:pt x="1527571" y="41888"/>
                  <a:pt x="1455006" y="1252"/>
                  <a:pt x="1304903" y="13716"/>
                </a:cubicBezTo>
                <a:cubicBezTo>
                  <a:pt x="1154800" y="26180"/>
                  <a:pt x="942107" y="-16628"/>
                  <a:pt x="604711" y="13716"/>
                </a:cubicBezTo>
                <a:cubicBezTo>
                  <a:pt x="267315" y="44060"/>
                  <a:pt x="141927" y="-12967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480060" y="2029968"/>
            <a:ext cx="5170932" cy="261289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914400" lvl="1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2"/>
              <a:buFont typeface="Arial" panose="020B0604020202020204" pitchFamily="34" charset="0"/>
              <a:buChar char="•"/>
            </a:pPr>
            <a:r>
              <a:rPr lang="en-US" sz="1200" b="1" dirty="0"/>
              <a:t>Purpose:</a:t>
            </a:r>
            <a:r>
              <a:rPr lang="en-US" sz="1200" dirty="0"/>
              <a:t> Primarily used for evaluating the model's </a:t>
            </a:r>
            <a:r>
              <a:rPr lang="en-US" sz="1200" b="1" dirty="0"/>
              <a:t>Out-of-Distribution (</a:t>
            </a:r>
            <a:r>
              <a:rPr lang="en-US" sz="1200" b="1" dirty="0" err="1"/>
              <a:t>OoD</a:t>
            </a:r>
            <a:r>
              <a:rPr lang="en-US" sz="1200" b="1" dirty="0"/>
              <a:t>) detection capabilities</a:t>
            </a:r>
            <a:r>
              <a:rPr lang="en-US" sz="1200" dirty="0"/>
              <a:t>. This dataset contains images with various small, previously unseen obstacles.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2"/>
              <a:buFont typeface="Arial" panose="020B0604020202020204" pitchFamily="34" charset="0"/>
              <a:buChar char="•"/>
            </a:pPr>
            <a:r>
              <a:rPr lang="en-US" sz="1200" b="1" dirty="0"/>
              <a:t>Content:</a:t>
            </a:r>
            <a:r>
              <a:rPr lang="en-US" sz="1200" dirty="0"/>
              <a:t> Urban driving scenes with additional annotations for "lost and found" objects (anomalies) that are not part of the standard Cityscapes classes.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2"/>
              <a:buFont typeface="Arial" panose="020B0604020202020204" pitchFamily="34" charset="0"/>
              <a:buChar char="•"/>
            </a:pPr>
            <a:r>
              <a:rPr lang="en-US" sz="1200" b="1" dirty="0"/>
              <a:t>Processing:</a:t>
            </a:r>
          </a:p>
          <a:p>
            <a:pPr marL="1371600" lvl="2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2"/>
              <a:buFont typeface="Arial" panose="020B0604020202020204" pitchFamily="34" charset="0"/>
              <a:buChar char="•"/>
            </a:pPr>
            <a:r>
              <a:rPr lang="en-US" sz="1200" dirty="0"/>
              <a:t>Known Cityscapes classes are mapped to the same 7 macro-classes as in Cityscapes.</a:t>
            </a:r>
          </a:p>
          <a:p>
            <a:pPr marL="1371600" lvl="2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2"/>
              <a:buFont typeface="Arial" panose="020B0604020202020204" pitchFamily="34" charset="0"/>
              <a:buChar char="•"/>
            </a:pPr>
            <a:r>
              <a:rPr lang="en-US" sz="1200" b="1" dirty="0"/>
              <a:t>Crucially, pixels identified as unknown obstacles in LostAndFound are mapped to a dedicated </a:t>
            </a:r>
            <a:r>
              <a:rPr lang="en-US" sz="1200" b="1" dirty="0">
                <a:sym typeface="Roboto Mono"/>
              </a:rPr>
              <a:t>UNKNOWN_OBSTACLE_ID</a:t>
            </a:r>
            <a:r>
              <a:rPr lang="en-US" sz="1200" b="1" dirty="0"/>
              <a:t> (7).</a:t>
            </a:r>
            <a:r>
              <a:rPr lang="en-US" sz="1200" dirty="0"/>
              <a:t> This allows us to create a binary ground truth for anomaly detection (anomaly vs. non-anomaly).</a:t>
            </a:r>
            <a:endParaRPr lang="en-US" sz="1200" b="1" dirty="0"/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97880" y="2973087"/>
            <a:ext cx="3010662" cy="1505331"/>
          </a:xfrm>
          <a:prstGeom prst="rect">
            <a:avLst/>
          </a:prstGeom>
          <a:noFill/>
        </p:spPr>
      </p:pic>
      <p:pic>
        <p:nvPicPr>
          <p:cNvPr id="132" name="Google Shape;132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897880" y="900116"/>
            <a:ext cx="2996946" cy="1498473"/>
          </a:xfrm>
          <a:prstGeom prst="rect">
            <a:avLst/>
          </a:prstGeom>
          <a:noFill/>
        </p:spPr>
      </p:pic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r>
              <a:rPr lang="en-US" sz="700"/>
              <a:t>/20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Setup: How we configured the elements of the project</a:t>
            </a:r>
          </a:p>
        </p:txBody>
      </p:sp>
      <p:sp>
        <p:nvSpPr>
          <p:cNvPr id="15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543" y="2784"/>
                  <a:pt x="8140462" y="9558"/>
                  <a:pt x="8140446" y="13716"/>
                </a:cubicBezTo>
                <a:cubicBezTo>
                  <a:pt x="7906329" y="-7615"/>
                  <a:pt x="7681180" y="22893"/>
                  <a:pt x="7543480" y="13716"/>
                </a:cubicBezTo>
                <a:cubicBezTo>
                  <a:pt x="7405780" y="4539"/>
                  <a:pt x="7216607" y="-912"/>
                  <a:pt x="7109323" y="13716"/>
                </a:cubicBezTo>
                <a:cubicBezTo>
                  <a:pt x="7002039" y="28344"/>
                  <a:pt x="6576231" y="38120"/>
                  <a:pt x="6430952" y="13716"/>
                </a:cubicBezTo>
                <a:cubicBezTo>
                  <a:pt x="6285673" y="-10688"/>
                  <a:pt x="6138840" y="29949"/>
                  <a:pt x="5915391" y="13716"/>
                </a:cubicBezTo>
                <a:cubicBezTo>
                  <a:pt x="5691942" y="-2517"/>
                  <a:pt x="5459460" y="47094"/>
                  <a:pt x="5237020" y="13716"/>
                </a:cubicBezTo>
                <a:cubicBezTo>
                  <a:pt x="5014580" y="-19662"/>
                  <a:pt x="4747677" y="35877"/>
                  <a:pt x="4558650" y="13716"/>
                </a:cubicBezTo>
                <a:cubicBezTo>
                  <a:pt x="4369623" y="-8445"/>
                  <a:pt x="4146061" y="7996"/>
                  <a:pt x="3880279" y="13716"/>
                </a:cubicBezTo>
                <a:cubicBezTo>
                  <a:pt x="3614497" y="19436"/>
                  <a:pt x="3473808" y="-17480"/>
                  <a:pt x="3201909" y="13716"/>
                </a:cubicBezTo>
                <a:cubicBezTo>
                  <a:pt x="2930010" y="44912"/>
                  <a:pt x="2728175" y="-8002"/>
                  <a:pt x="2604943" y="13716"/>
                </a:cubicBezTo>
                <a:cubicBezTo>
                  <a:pt x="2481711" y="35434"/>
                  <a:pt x="2004334" y="22380"/>
                  <a:pt x="1845168" y="13716"/>
                </a:cubicBezTo>
                <a:cubicBezTo>
                  <a:pt x="1686003" y="5052"/>
                  <a:pt x="1375070" y="33008"/>
                  <a:pt x="1166797" y="13716"/>
                </a:cubicBezTo>
                <a:cubicBezTo>
                  <a:pt x="958524" y="-5576"/>
                  <a:pt x="342846" y="4308"/>
                  <a:pt x="0" y="13716"/>
                </a:cubicBezTo>
                <a:cubicBezTo>
                  <a:pt x="-100" y="9589"/>
                  <a:pt x="468" y="2983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39772" y="5682"/>
                  <a:pt x="8139843" y="9439"/>
                  <a:pt x="8140446" y="13716"/>
                </a:cubicBezTo>
                <a:cubicBezTo>
                  <a:pt x="7959314" y="-1227"/>
                  <a:pt x="7870113" y="5865"/>
                  <a:pt x="7706289" y="13716"/>
                </a:cubicBezTo>
                <a:cubicBezTo>
                  <a:pt x="7542465" y="21567"/>
                  <a:pt x="7157940" y="12910"/>
                  <a:pt x="6865109" y="13716"/>
                </a:cubicBezTo>
                <a:cubicBezTo>
                  <a:pt x="6572278" y="14522"/>
                  <a:pt x="6524256" y="33479"/>
                  <a:pt x="6349548" y="13716"/>
                </a:cubicBezTo>
                <a:cubicBezTo>
                  <a:pt x="6174840" y="-6047"/>
                  <a:pt x="5951624" y="-4398"/>
                  <a:pt x="5671177" y="13716"/>
                </a:cubicBezTo>
                <a:cubicBezTo>
                  <a:pt x="5390730" y="31830"/>
                  <a:pt x="5222992" y="55486"/>
                  <a:pt x="4829998" y="13716"/>
                </a:cubicBezTo>
                <a:cubicBezTo>
                  <a:pt x="4437004" y="-28054"/>
                  <a:pt x="4344181" y="34515"/>
                  <a:pt x="4151627" y="13716"/>
                </a:cubicBezTo>
                <a:cubicBezTo>
                  <a:pt x="3959073" y="-7083"/>
                  <a:pt x="3886970" y="28303"/>
                  <a:pt x="3717470" y="13716"/>
                </a:cubicBezTo>
                <a:cubicBezTo>
                  <a:pt x="3547970" y="-871"/>
                  <a:pt x="3451521" y="27300"/>
                  <a:pt x="3201909" y="13716"/>
                </a:cubicBezTo>
                <a:cubicBezTo>
                  <a:pt x="2952297" y="132"/>
                  <a:pt x="2543413" y="1457"/>
                  <a:pt x="2360729" y="13716"/>
                </a:cubicBezTo>
                <a:cubicBezTo>
                  <a:pt x="2178045" y="25975"/>
                  <a:pt x="1906056" y="21275"/>
                  <a:pt x="1682359" y="13716"/>
                </a:cubicBezTo>
                <a:cubicBezTo>
                  <a:pt x="1458662" y="6158"/>
                  <a:pt x="1330405" y="3474"/>
                  <a:pt x="1166797" y="13716"/>
                </a:cubicBezTo>
                <a:cubicBezTo>
                  <a:pt x="1003189" y="23958"/>
                  <a:pt x="278098" y="14961"/>
                  <a:pt x="0" y="13716"/>
                </a:cubicBezTo>
                <a:cubicBezTo>
                  <a:pt x="303" y="7982"/>
                  <a:pt x="182" y="52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r>
              <a:rPr lang="en-US" sz="700"/>
              <a:t>/20</a:t>
            </a:r>
          </a:p>
        </p:txBody>
      </p:sp>
      <p:grpSp>
        <p:nvGrpSpPr>
          <p:cNvPr id="2" name="Google Shape;139;p23"/>
          <p:cNvGrpSpPr/>
          <p:nvPr/>
        </p:nvGrpSpPr>
        <p:grpSpPr>
          <a:xfrm>
            <a:off x="2215458" y="3446948"/>
            <a:ext cx="5084678" cy="1541776"/>
            <a:chOff x="1810188" y="3207125"/>
            <a:chExt cx="5523625" cy="1674874"/>
          </a:xfrm>
        </p:grpSpPr>
        <p:pic>
          <p:nvPicPr>
            <p:cNvPr id="3" name="Google Shape;1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10188" y="3207125"/>
              <a:ext cx="5523625" cy="1674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41;p23"/>
            <p:cNvSpPr/>
            <p:nvPr/>
          </p:nvSpPr>
          <p:spPr>
            <a:xfrm>
              <a:off x="3280250" y="4363625"/>
              <a:ext cx="1113000" cy="25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800" b="1">
                  <a:solidFill>
                    <a:srgbClr val="38761D"/>
                  </a:solidFill>
                </a:rPr>
                <a:t>Cross-Entropy Loss</a:t>
              </a:r>
              <a:endParaRPr sz="800" b="1">
                <a:solidFill>
                  <a:srgbClr val="38761D"/>
                </a:solidFill>
              </a:endParaRPr>
            </a:p>
          </p:txBody>
        </p:sp>
      </p:grp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480243" y="1447038"/>
            <a:ext cx="8462685" cy="318897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Model Architecture:</a:t>
            </a:r>
            <a:r>
              <a:rPr lang="en-US" sz="1700" dirty="0"/>
              <a:t> </a:t>
            </a:r>
            <a:r>
              <a:rPr lang="en-US" sz="1700" dirty="0">
                <a:sym typeface="Roboto Mono"/>
              </a:rPr>
              <a:t>DeepLabV3_ResNet50</a:t>
            </a:r>
            <a:r>
              <a:rPr lang="en-US" sz="1700" dirty="0"/>
              <a:t>.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Backbone:</a:t>
            </a:r>
            <a:r>
              <a:rPr lang="en-US" sz="1700" dirty="0"/>
              <a:t> Initialized with </a:t>
            </a:r>
            <a:r>
              <a:rPr lang="en-US" sz="1700" dirty="0">
                <a:sym typeface="Roboto Mono"/>
              </a:rPr>
              <a:t>ImageNet</a:t>
            </a:r>
            <a:r>
              <a:rPr lang="en-US" sz="1700" dirty="0"/>
              <a:t> pre-trained weights (</a:t>
            </a:r>
            <a:r>
              <a:rPr lang="en-US" sz="1700" dirty="0">
                <a:sym typeface="Roboto Mono"/>
              </a:rPr>
              <a:t>ResNet50_Weights.IMAGENET1K_V1</a:t>
            </a:r>
            <a:r>
              <a:rPr lang="en-US" sz="1700" dirty="0"/>
              <a:t>).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700" b="1" dirty="0"/>
              <a:t>Output Layer:</a:t>
            </a:r>
            <a:r>
              <a:rPr lang="en-US" sz="1700" dirty="0"/>
              <a:t> Modified to output </a:t>
            </a:r>
            <a:r>
              <a:rPr lang="en-US" sz="1700" dirty="0">
                <a:sym typeface="Roboto Mono"/>
              </a:rPr>
              <a:t>NUM_KNOWN_CLASSES = 7</a:t>
            </a:r>
            <a:r>
              <a:rPr lang="en-US" sz="1700" dirty="0"/>
              <a:t> channels, followed by </a:t>
            </a:r>
            <a:r>
              <a:rPr lang="en-US" sz="1700" dirty="0">
                <a:sym typeface="Roboto Mono"/>
              </a:rPr>
              <a:t>sigmoid</a:t>
            </a:r>
            <a:r>
              <a:rPr lang="en-US" sz="1700" dirty="0"/>
              <a:t> activation for independent class probabilities.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700" b="1" dirty="0"/>
              <a:t>UOS Integration: </a:t>
            </a:r>
            <a:r>
              <a:rPr lang="en-US" sz="1700" dirty="0"/>
              <a:t>We wrapped </a:t>
            </a:r>
            <a:r>
              <a:rPr lang="en-US" sz="1700" dirty="0">
                <a:sym typeface="Roboto Mono"/>
              </a:rPr>
              <a:t>deeplabv3_resnet50</a:t>
            </a:r>
            <a:r>
              <a:rPr lang="en-US" sz="1700" dirty="0"/>
              <a:t> and added the logic to compute Objectness Score (p</a:t>
            </a:r>
            <a:r>
              <a:rPr lang="en-US" sz="1700" baseline="-25000" dirty="0"/>
              <a:t>O</a:t>
            </a:r>
            <a:r>
              <a:rPr lang="en-US" sz="1700" dirty="0"/>
              <a:t>), Unknown Score (p</a:t>
            </a:r>
            <a:r>
              <a:rPr lang="en-US" sz="1700" baseline="-25000" dirty="0"/>
              <a:t>US</a:t>
            </a:r>
            <a:r>
              <a:rPr lang="en-US" sz="1700" dirty="0"/>
              <a:t>), and their product, the Unknown Objectness Score (UOS).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630936" y="411480"/>
            <a:ext cx="2700645" cy="40736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parameters</a:t>
            </a:r>
          </a:p>
        </p:txBody>
      </p:sp>
      <p:sp>
        <p:nvSpPr>
          <p:cNvPr id="158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07987" y="2444036"/>
            <a:ext cx="3360420" cy="13716"/>
          </a:xfrm>
          <a:custGeom>
            <a:avLst/>
            <a:gdLst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310564 w 3360420"/>
              <a:gd name="connsiteY2" fmla="*/ 0 h 13716"/>
              <a:gd name="connsiteX3" fmla="*/ 2016252 w 3360420"/>
              <a:gd name="connsiteY3" fmla="*/ 0 h 13716"/>
              <a:gd name="connsiteX4" fmla="*/ 2721940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21128 w 3360420"/>
              <a:gd name="connsiteY7" fmla="*/ 13716 h 13716"/>
              <a:gd name="connsiteX8" fmla="*/ 1881835 w 3360420"/>
              <a:gd name="connsiteY8" fmla="*/ 13716 h 13716"/>
              <a:gd name="connsiteX9" fmla="*/ 1209751 w 3360420"/>
              <a:gd name="connsiteY9" fmla="*/ 13716 h 13716"/>
              <a:gd name="connsiteX10" fmla="*/ 0 w 3360420"/>
              <a:gd name="connsiteY10" fmla="*/ 13716 h 13716"/>
              <a:gd name="connsiteX11" fmla="*/ 0 w 3360420"/>
              <a:gd name="connsiteY11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60420" h="13716" fill="none" extrusionOk="0">
                <a:moveTo>
                  <a:pt x="0" y="0"/>
                </a:moveTo>
                <a:cubicBezTo>
                  <a:pt x="173390" y="25775"/>
                  <a:pt x="488191" y="-28129"/>
                  <a:pt x="638480" y="0"/>
                </a:cubicBezTo>
                <a:cubicBezTo>
                  <a:pt x="788769" y="28129"/>
                  <a:pt x="1174965" y="-28957"/>
                  <a:pt x="1310564" y="0"/>
                </a:cubicBezTo>
                <a:cubicBezTo>
                  <a:pt x="1446163" y="28957"/>
                  <a:pt x="1725466" y="-34787"/>
                  <a:pt x="2016252" y="0"/>
                </a:cubicBezTo>
                <a:cubicBezTo>
                  <a:pt x="2307038" y="34787"/>
                  <a:pt x="2437945" y="-15142"/>
                  <a:pt x="2721940" y="0"/>
                </a:cubicBezTo>
                <a:cubicBezTo>
                  <a:pt x="3005935" y="15142"/>
                  <a:pt x="3141795" y="-10480"/>
                  <a:pt x="3360420" y="0"/>
                </a:cubicBezTo>
                <a:cubicBezTo>
                  <a:pt x="3359940" y="2989"/>
                  <a:pt x="3359779" y="10166"/>
                  <a:pt x="3360420" y="13716"/>
                </a:cubicBezTo>
                <a:cubicBezTo>
                  <a:pt x="3047302" y="-18841"/>
                  <a:pt x="2960325" y="10240"/>
                  <a:pt x="2621128" y="13716"/>
                </a:cubicBezTo>
                <a:cubicBezTo>
                  <a:pt x="2281931" y="17192"/>
                  <a:pt x="2176842" y="26844"/>
                  <a:pt x="1881835" y="13716"/>
                </a:cubicBezTo>
                <a:cubicBezTo>
                  <a:pt x="1586828" y="588"/>
                  <a:pt x="1449984" y="-8996"/>
                  <a:pt x="1209751" y="13716"/>
                </a:cubicBezTo>
                <a:cubicBezTo>
                  <a:pt x="969518" y="36428"/>
                  <a:pt x="318488" y="55902"/>
                  <a:pt x="0" y="13716"/>
                </a:cubicBezTo>
                <a:cubicBezTo>
                  <a:pt x="182" y="9317"/>
                  <a:pt x="482" y="5285"/>
                  <a:pt x="0" y="0"/>
                </a:cubicBezTo>
                <a:close/>
              </a:path>
              <a:path w="3360420" h="13716" stroke="0" extrusionOk="0">
                <a:moveTo>
                  <a:pt x="0" y="0"/>
                </a:moveTo>
                <a:cubicBezTo>
                  <a:pt x="152211" y="-10113"/>
                  <a:pt x="493092" y="-25529"/>
                  <a:pt x="638480" y="0"/>
                </a:cubicBezTo>
                <a:cubicBezTo>
                  <a:pt x="783868" y="25529"/>
                  <a:pt x="1051824" y="-19092"/>
                  <a:pt x="1209751" y="0"/>
                </a:cubicBezTo>
                <a:cubicBezTo>
                  <a:pt x="1367678" y="19092"/>
                  <a:pt x="1729599" y="16071"/>
                  <a:pt x="1949044" y="0"/>
                </a:cubicBezTo>
                <a:cubicBezTo>
                  <a:pt x="2168489" y="-16071"/>
                  <a:pt x="2323758" y="-4710"/>
                  <a:pt x="2587523" y="0"/>
                </a:cubicBezTo>
                <a:cubicBezTo>
                  <a:pt x="2851288" y="4710"/>
                  <a:pt x="3195571" y="-8175"/>
                  <a:pt x="3360420" y="0"/>
                </a:cubicBezTo>
                <a:cubicBezTo>
                  <a:pt x="3359928" y="2764"/>
                  <a:pt x="3360118" y="8747"/>
                  <a:pt x="3360420" y="13716"/>
                </a:cubicBezTo>
                <a:cubicBezTo>
                  <a:pt x="3025528" y="-15604"/>
                  <a:pt x="2845368" y="35037"/>
                  <a:pt x="2688336" y="13716"/>
                </a:cubicBezTo>
                <a:cubicBezTo>
                  <a:pt x="2531304" y="-7605"/>
                  <a:pt x="2279760" y="-9642"/>
                  <a:pt x="1949044" y="13716"/>
                </a:cubicBezTo>
                <a:cubicBezTo>
                  <a:pt x="1618328" y="37074"/>
                  <a:pt x="1624903" y="7505"/>
                  <a:pt x="1377772" y="13716"/>
                </a:cubicBezTo>
                <a:cubicBezTo>
                  <a:pt x="1130641" y="19927"/>
                  <a:pt x="973925" y="-19083"/>
                  <a:pt x="705688" y="13716"/>
                </a:cubicBezTo>
                <a:cubicBezTo>
                  <a:pt x="437451" y="46515"/>
                  <a:pt x="236989" y="-13738"/>
                  <a:pt x="0" y="13716"/>
                </a:cubicBezTo>
                <a:cubicBezTo>
                  <a:pt x="614" y="9981"/>
                  <a:pt x="600" y="54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3844813" y="414068"/>
            <a:ext cx="4668251" cy="40736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SzPts val="1018"/>
              <a:buFont typeface="Arial" panose="020B0604020202020204" pitchFamily="34" charset="0"/>
              <a:buChar char="•"/>
            </a:pPr>
            <a:r>
              <a:rPr lang="en-US" sz="1400" b="1" dirty="0"/>
              <a:t>Training Parameters: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18"/>
              <a:buFont typeface="Arial" panose="020B0604020202020204" pitchFamily="34" charset="0"/>
              <a:buChar char="•"/>
            </a:pPr>
            <a:r>
              <a:rPr lang="en-US" sz="1400" b="1" dirty="0"/>
              <a:t>Image Resize:</a:t>
            </a:r>
            <a:r>
              <a:rPr lang="en-US" sz="1400" dirty="0"/>
              <a:t> (256, 512) for consistent input dimensions.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Font typeface="Arial" panose="020B0604020202020204" pitchFamily="34" charset="0"/>
              <a:buChar char="•"/>
            </a:pPr>
            <a:r>
              <a:rPr lang="en-US" sz="1400" b="1" dirty="0"/>
              <a:t>Optimizer:</a:t>
            </a:r>
            <a:r>
              <a:rPr lang="en-US" sz="1400" dirty="0"/>
              <a:t> Stochastic Gradient Descent (SGD)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Font typeface="Arial" panose="020B0604020202020204" pitchFamily="34" charset="0"/>
              <a:buChar char="•"/>
            </a:pPr>
            <a:r>
              <a:rPr lang="en-US" sz="1400" b="1" dirty="0"/>
              <a:t>Learning Rate:</a:t>
            </a:r>
            <a:r>
              <a:rPr lang="en-US" sz="1400" dirty="0"/>
              <a:t> Initial </a:t>
            </a:r>
            <a:r>
              <a:rPr lang="en-US" sz="1400" dirty="0">
                <a:sym typeface="Roboto Mono"/>
              </a:rPr>
              <a:t>0.01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Font typeface="Arial" panose="020B0604020202020204" pitchFamily="34" charset="0"/>
              <a:buChar char="•"/>
            </a:pPr>
            <a:r>
              <a:rPr lang="en-US" sz="1400" b="1" dirty="0"/>
              <a:t>Momentum:</a:t>
            </a:r>
            <a:r>
              <a:rPr lang="en-US" sz="1400" dirty="0"/>
              <a:t> </a:t>
            </a:r>
            <a:r>
              <a:rPr lang="en-US" sz="1400" dirty="0">
                <a:sym typeface="Roboto Mono"/>
              </a:rPr>
              <a:t>0.9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Font typeface="Arial" panose="020B0604020202020204" pitchFamily="34" charset="0"/>
              <a:buChar char="•"/>
            </a:pPr>
            <a:r>
              <a:rPr lang="en-US" sz="1400" b="1" dirty="0"/>
              <a:t>Weight Decay:</a:t>
            </a:r>
            <a:r>
              <a:rPr lang="en-US" sz="1400" dirty="0"/>
              <a:t> </a:t>
            </a:r>
            <a:r>
              <a:rPr lang="en-US" sz="1400" dirty="0">
                <a:sym typeface="Roboto Mono"/>
              </a:rPr>
              <a:t>0.0001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Font typeface="Arial" panose="020B0604020202020204" pitchFamily="34" charset="0"/>
              <a:buChar char="•"/>
            </a:pPr>
            <a:r>
              <a:rPr lang="en-US" sz="1400" b="1" dirty="0"/>
              <a:t>Learning Rate Scheduler:</a:t>
            </a:r>
            <a:r>
              <a:rPr lang="en-US" sz="1400" dirty="0"/>
              <a:t> "Poly" learning rate policy with </a:t>
            </a:r>
            <a:r>
              <a:rPr lang="en-US" sz="1400" dirty="0">
                <a:sym typeface="Roboto Mono"/>
              </a:rPr>
              <a:t>power=0.9</a:t>
            </a:r>
            <a:r>
              <a:rPr lang="en-US" sz="1400" dirty="0"/>
              <a:t>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Font typeface="Arial" panose="020B0604020202020204" pitchFamily="34" charset="0"/>
              <a:buChar char="•"/>
            </a:pPr>
            <a:r>
              <a:rPr lang="en-US" sz="1400" b="1" dirty="0"/>
              <a:t>Loss Function:</a:t>
            </a:r>
            <a:r>
              <a:rPr lang="en-US" sz="1400" dirty="0"/>
              <a:t> </a:t>
            </a:r>
            <a:r>
              <a:rPr lang="en-US" sz="1400" dirty="0" err="1">
                <a:sym typeface="Roboto Mono"/>
              </a:rPr>
              <a:t>nn.CrossEntropyLoss</a:t>
            </a:r>
            <a:r>
              <a:rPr lang="en-US" sz="1400" dirty="0">
                <a:sym typeface="Roboto Mono"/>
              </a:rPr>
              <a:t>(</a:t>
            </a:r>
            <a:r>
              <a:rPr lang="en-US" sz="1400" dirty="0" err="1">
                <a:sym typeface="Roboto Mono"/>
              </a:rPr>
              <a:t>ignore_index</a:t>
            </a:r>
            <a:r>
              <a:rPr lang="en-US" sz="1400" dirty="0">
                <a:sym typeface="Roboto Mono"/>
              </a:rPr>
              <a:t>=255)</a:t>
            </a:r>
            <a:endParaRPr lang="en-US" sz="1400" dirty="0"/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Font typeface="Arial" panose="020B0604020202020204" pitchFamily="34" charset="0"/>
              <a:buChar char="•"/>
            </a:pPr>
            <a:r>
              <a:rPr lang="en-US" sz="1400" b="1" dirty="0"/>
              <a:t>Checkpointing:</a:t>
            </a:r>
            <a:r>
              <a:rPr lang="en-US" sz="1400" dirty="0"/>
              <a:t> Model state, optimizer state, epoch, and best mIoU are saved at the end of each epoch if validation mIoU improves.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SzPts val="1018"/>
              <a:buFont typeface="Arial" panose="020B0604020202020204" pitchFamily="34" charset="0"/>
              <a:buChar char="•"/>
            </a:pPr>
            <a:r>
              <a:rPr lang="en-US" sz="1400" b="1" dirty="0"/>
              <a:t>Conformal Prediction Parameters: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18"/>
              <a:buFont typeface="Arial" panose="020B0604020202020204" pitchFamily="34" charset="0"/>
              <a:buChar char="•"/>
            </a:pPr>
            <a:r>
              <a:rPr lang="en-US" sz="1400" b="1" dirty="0"/>
              <a:t>Significance Level (𝞪):</a:t>
            </a:r>
            <a:r>
              <a:rPr lang="en-US" sz="1400" dirty="0"/>
              <a:t> </a:t>
            </a:r>
            <a:r>
              <a:rPr lang="en-US" sz="1400" dirty="0">
                <a:sym typeface="Roboto Mono"/>
              </a:rPr>
              <a:t>0.1</a:t>
            </a:r>
            <a:r>
              <a:rPr lang="en-US" sz="1400" dirty="0"/>
              <a:t> (for 90% confidence intervals).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Font typeface="Arial" panose="020B0604020202020204" pitchFamily="34" charset="0"/>
              <a:buChar char="•"/>
            </a:pPr>
            <a:r>
              <a:rPr lang="en-US" sz="1400" b="1" dirty="0"/>
              <a:t>Calibration Set:</a:t>
            </a:r>
            <a:r>
              <a:rPr lang="en-US" sz="1400" dirty="0"/>
              <a:t> Cityscapes validation set is used to calibrate the conformal prediction threshold (</a:t>
            </a:r>
            <a:r>
              <a:rPr lang="en-US" sz="1400" dirty="0" err="1">
                <a:sym typeface="Roboto Mono"/>
              </a:rPr>
              <a:t>q_hat</a:t>
            </a:r>
            <a:r>
              <a:rPr lang="en-US" sz="1400" dirty="0"/>
              <a:t>).</a:t>
            </a:r>
          </a:p>
        </p:txBody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r>
              <a:rPr lang="en-US" sz="700"/>
              <a:t>/20</a:t>
            </a:r>
          </a:p>
        </p:txBody>
      </p:sp>
      <p:pic>
        <p:nvPicPr>
          <p:cNvPr id="3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10" y="3315321"/>
            <a:ext cx="1563893" cy="1348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6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473202" y="480060"/>
            <a:ext cx="3614166" cy="111099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Evaluation: Known Class Performance</a:t>
            </a:r>
          </a:p>
        </p:txBody>
      </p:sp>
      <p:sp>
        <p:nvSpPr>
          <p:cNvPr id="16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300854" y="1995678"/>
            <a:ext cx="5255510" cy="266090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28600" lvl="0" indent="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/>
              <a:t>Metrics: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/>
              <a:t>Validation Loss:</a:t>
            </a:r>
            <a:r>
              <a:rPr lang="en-US" sz="1400" dirty="0"/>
              <a:t> Calculated using nn.</a:t>
            </a:r>
            <a:r>
              <a:rPr lang="en-US" sz="1400" dirty="0">
                <a:sym typeface="Roboto Mono"/>
              </a:rPr>
              <a:t>CrossEntropyLoss</a:t>
            </a:r>
            <a:r>
              <a:rPr lang="en-US" sz="1400" dirty="0"/>
              <a:t> on the 7 macro-classes, considering only valid pixels.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/>
              <a:t>Mean </a:t>
            </a:r>
            <a:r>
              <a:rPr lang="en-US" sz="1400" b="1" dirty="0" err="1"/>
              <a:t>IoU</a:t>
            </a:r>
            <a:r>
              <a:rPr lang="en-US" sz="1400" b="1" dirty="0"/>
              <a:t> (mIoU):</a:t>
            </a:r>
            <a:r>
              <a:rPr lang="en-US" sz="1400" dirty="0"/>
              <a:t> Computed on the 7 macro-classes, ignoring index 255. This measures the overlap between predicted and true segmentation masks for known classes.</a:t>
            </a:r>
            <a:endParaRPr lang="en-US" sz="1400" b="1" dirty="0"/>
          </a:p>
          <a:p>
            <a:pPr marL="228600" lvl="0" indent="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/>
              <a:t>Method:</a:t>
            </a:r>
            <a:r>
              <a:rPr lang="en-US" sz="1400" dirty="0"/>
              <a:t> </a:t>
            </a:r>
          </a:p>
          <a:p>
            <a:pPr lvl="1" indent="-228600" defTabSz="9144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dirty="0" err="1">
                <a:sym typeface="Roboto Mono"/>
              </a:rPr>
              <a:t>evaluate_model</a:t>
            </a:r>
            <a:r>
              <a:rPr lang="en-US" sz="1400" dirty="0"/>
              <a:t> function handles the loss calculation and mIoU computation by converting sigmoid outputs to hard predictions.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SzPts val="852"/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r>
              <a:rPr lang="en-US" sz="700"/>
              <a:t>/20</a:t>
            </a:r>
          </a:p>
        </p:txBody>
      </p:sp>
      <p:graphicFrame>
        <p:nvGraphicFramePr>
          <p:cNvPr id="159" name="Google Shape;159;p25"/>
          <p:cNvGraphicFramePr/>
          <p:nvPr>
            <p:extLst>
              <p:ext uri="{D42A27DB-BD31-4B8C-83A1-F6EECF244321}">
                <p14:modId xmlns:p14="http://schemas.microsoft.com/office/powerpoint/2010/main" val="3125113406"/>
              </p:ext>
            </p:extLst>
          </p:nvPr>
        </p:nvGraphicFramePr>
        <p:xfrm>
          <a:off x="5556364" y="1035558"/>
          <a:ext cx="3240000" cy="2955888"/>
        </p:xfrm>
        <a:graphic>
          <a:graphicData uri="http://schemas.openxmlformats.org/drawingml/2006/table">
            <a:tbl>
              <a:tblPr firstRow="1" bandRow="1">
                <a:noFill/>
                <a:tableStyleId>{65688D96-CE97-4A3D-8121-19D66772F037}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Methods</a:t>
                      </a:r>
                      <a:endParaRPr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08056" marR="104011" marT="104028" marB="104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CityScapes mIoU</a:t>
                      </a:r>
                      <a:endParaRPr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08056" marR="104011" marT="104028" marB="1040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Original 19 classes</a:t>
                      </a:r>
                      <a:endParaRPr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08056" marR="104011" marT="104028" marB="10402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0.6467</a:t>
                      </a:r>
                      <a:endParaRPr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08056" marR="104011" marT="104028" marB="10402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 macro-classes</a:t>
                      </a:r>
                      <a:endParaRPr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08056" marR="104011" marT="104028" marB="10402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0.7754</a:t>
                      </a:r>
                      <a:endParaRPr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08056" marR="104011" marT="104028" marB="10402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480060" y="246888"/>
            <a:ext cx="5170932" cy="13373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3500"/>
              <a:t>Model Evaluation: Anomaly Detection Metrics</a:t>
            </a:r>
          </a:p>
        </p:txBody>
      </p:sp>
      <p:sp>
        <p:nvSpPr>
          <p:cNvPr id="1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2905" y="4075"/>
                  <a:pt x="3183007" y="9784"/>
                  <a:pt x="3182691" y="13716"/>
                </a:cubicBezTo>
                <a:cubicBezTo>
                  <a:pt x="2947041" y="12115"/>
                  <a:pt x="2875741" y="18365"/>
                  <a:pt x="2609807" y="13716"/>
                </a:cubicBezTo>
                <a:cubicBezTo>
                  <a:pt x="2343873" y="9067"/>
                  <a:pt x="2331203" y="27157"/>
                  <a:pt x="2068749" y="13716"/>
                </a:cubicBezTo>
                <a:cubicBezTo>
                  <a:pt x="1806295" y="275"/>
                  <a:pt x="1713773" y="42516"/>
                  <a:pt x="1432211" y="13716"/>
                </a:cubicBezTo>
                <a:cubicBezTo>
                  <a:pt x="1150649" y="-15084"/>
                  <a:pt x="982765" y="-825"/>
                  <a:pt x="859327" y="13716"/>
                </a:cubicBezTo>
                <a:cubicBezTo>
                  <a:pt x="735889" y="28257"/>
                  <a:pt x="254183" y="30659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2125" y="5320"/>
                  <a:pt x="3182367" y="9001"/>
                  <a:pt x="3182691" y="13716"/>
                </a:cubicBezTo>
                <a:cubicBezTo>
                  <a:pt x="3026064" y="-15421"/>
                  <a:pt x="2775005" y="18495"/>
                  <a:pt x="2546153" y="13716"/>
                </a:cubicBezTo>
                <a:cubicBezTo>
                  <a:pt x="2317301" y="8937"/>
                  <a:pt x="2164351" y="-14456"/>
                  <a:pt x="1845961" y="13716"/>
                </a:cubicBezTo>
                <a:cubicBezTo>
                  <a:pt x="1527571" y="41888"/>
                  <a:pt x="1455006" y="1252"/>
                  <a:pt x="1304903" y="13716"/>
                </a:cubicBezTo>
                <a:cubicBezTo>
                  <a:pt x="1154800" y="26180"/>
                  <a:pt x="942107" y="-16628"/>
                  <a:pt x="604711" y="13716"/>
                </a:cubicBezTo>
                <a:cubicBezTo>
                  <a:pt x="267315" y="44060"/>
                  <a:pt x="141927" y="-12967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50992" y="682614"/>
            <a:ext cx="3257550" cy="1924878"/>
          </a:xfrm>
          <a:prstGeom prst="rect">
            <a:avLst/>
          </a:prstGeom>
          <a:noFill/>
        </p:spPr>
      </p:pic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r>
              <a:rPr lang="en-US" sz="700"/>
              <a:t>/20</a:t>
            </a: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82511" y="3043218"/>
            <a:ext cx="3317661" cy="1517829"/>
          </a:xfrm>
          <a:prstGeom prst="rect">
            <a:avLst/>
          </a:prstGeom>
          <a:noFill/>
        </p:spPr>
      </p:pic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46013" y="2029968"/>
            <a:ext cx="5451571" cy="269614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0" lvl="0" indent="0" defTabSz="914400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1050" b="1" dirty="0"/>
              <a:t>Metrics: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10"/>
              <a:buFont typeface="Arial" panose="020B0604020202020204" pitchFamily="34" charset="0"/>
              <a:buChar char="•"/>
            </a:pPr>
            <a:r>
              <a:rPr lang="en-US" sz="1050" b="1" dirty="0"/>
              <a:t>Area Under the Receiver Operating Characteristic (AUROC):</a:t>
            </a:r>
            <a:r>
              <a:rPr lang="en-US" sz="1050" dirty="0"/>
              <a:t> Ability of the UOS to distinguish between in-distribution (known) and out-of-distribution (anomaly) pixels.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Font typeface="Arial" panose="020B0604020202020204" pitchFamily="34" charset="0"/>
              <a:buChar char="•"/>
            </a:pPr>
            <a:r>
              <a:rPr lang="en-US" sz="1050" b="1" dirty="0"/>
              <a:t>False Positive Rate at 95% True Positive Rate (FPR@95TPR):</a:t>
            </a:r>
            <a:r>
              <a:rPr lang="en-US" sz="1050" dirty="0"/>
              <a:t> Proportion of in-distribution pixels incorrectly classified as anomalies when 95% of true anomalies are detected.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Font typeface="Arial" panose="020B0604020202020204" pitchFamily="34" charset="0"/>
              <a:buChar char="•"/>
            </a:pPr>
            <a:r>
              <a:rPr lang="en-US" sz="1050" b="1" dirty="0"/>
              <a:t>Average Precision (AP):</a:t>
            </a:r>
            <a:r>
              <a:rPr lang="en-US" sz="1050" dirty="0"/>
              <a:t> Standard metric for anomaly detection, showing the Precision-Recall Curve.</a:t>
            </a:r>
            <a:endParaRPr lang="en-US" sz="1050" b="1" dirty="0"/>
          </a:p>
          <a:p>
            <a:pPr marL="0" lvl="0" indent="0" defTabSz="914400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1050" b="1" dirty="0"/>
              <a:t>Method:</a:t>
            </a:r>
            <a:endParaRPr lang="en-US" sz="1050" dirty="0"/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10"/>
              <a:buFont typeface="Arial" panose="020B0604020202020204" pitchFamily="34" charset="0"/>
              <a:buChar char="•"/>
            </a:pPr>
            <a:r>
              <a:rPr lang="en-US" sz="1050" dirty="0"/>
              <a:t>UOS scores are collected for all valid pixels in the LostAndFound test set.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Font typeface="Arial" panose="020B0604020202020204" pitchFamily="34" charset="0"/>
              <a:buChar char="•"/>
            </a:pPr>
            <a:r>
              <a:rPr lang="en-US" sz="1050" dirty="0"/>
              <a:t>Binary ground truth masks are created, where </a:t>
            </a:r>
            <a:r>
              <a:rPr lang="en-US" sz="1050" dirty="0">
                <a:sym typeface="Roboto Mono"/>
              </a:rPr>
              <a:t>UNKNOWN_OBSTACLE_ID</a:t>
            </a:r>
            <a:r>
              <a:rPr lang="en-US" sz="1050" dirty="0"/>
              <a:t> (7) pixels are labeled as 1 (anomaly) and all other valid pixels as 0 (not anomaly).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Font typeface="Arial" panose="020B0604020202020204" pitchFamily="34" charset="0"/>
              <a:buChar char="•"/>
            </a:pPr>
            <a:r>
              <a:rPr lang="en-US" sz="1050" dirty="0"/>
              <a:t>UOS values are optionally smoothed with a Gaussian blur for each image before evaluation.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2" name="Rectangle 18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480060" y="246888"/>
            <a:ext cx="5170932" cy="13373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3500" dirty="0"/>
              <a:t>Model Evaluation: Anomaly Detection Metrics</a:t>
            </a:r>
          </a:p>
        </p:txBody>
      </p:sp>
      <p:sp>
        <p:nvSpPr>
          <p:cNvPr id="18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2905" y="4075"/>
                  <a:pt x="3183007" y="9784"/>
                  <a:pt x="3182691" y="13716"/>
                </a:cubicBezTo>
                <a:cubicBezTo>
                  <a:pt x="2947041" y="12115"/>
                  <a:pt x="2875741" y="18365"/>
                  <a:pt x="2609807" y="13716"/>
                </a:cubicBezTo>
                <a:cubicBezTo>
                  <a:pt x="2343873" y="9067"/>
                  <a:pt x="2331203" y="27157"/>
                  <a:pt x="2068749" y="13716"/>
                </a:cubicBezTo>
                <a:cubicBezTo>
                  <a:pt x="1806295" y="275"/>
                  <a:pt x="1713773" y="42516"/>
                  <a:pt x="1432211" y="13716"/>
                </a:cubicBezTo>
                <a:cubicBezTo>
                  <a:pt x="1150649" y="-15084"/>
                  <a:pt x="982765" y="-825"/>
                  <a:pt x="859327" y="13716"/>
                </a:cubicBezTo>
                <a:cubicBezTo>
                  <a:pt x="735889" y="28257"/>
                  <a:pt x="254183" y="30659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2125" y="5320"/>
                  <a:pt x="3182367" y="9001"/>
                  <a:pt x="3182691" y="13716"/>
                </a:cubicBezTo>
                <a:cubicBezTo>
                  <a:pt x="3026064" y="-15421"/>
                  <a:pt x="2775005" y="18495"/>
                  <a:pt x="2546153" y="13716"/>
                </a:cubicBezTo>
                <a:cubicBezTo>
                  <a:pt x="2317301" y="8937"/>
                  <a:pt x="2164351" y="-14456"/>
                  <a:pt x="1845961" y="13716"/>
                </a:cubicBezTo>
                <a:cubicBezTo>
                  <a:pt x="1527571" y="41888"/>
                  <a:pt x="1455006" y="1252"/>
                  <a:pt x="1304903" y="13716"/>
                </a:cubicBezTo>
                <a:cubicBezTo>
                  <a:pt x="1154800" y="26180"/>
                  <a:pt x="942107" y="-16628"/>
                  <a:pt x="604711" y="13716"/>
                </a:cubicBezTo>
                <a:cubicBezTo>
                  <a:pt x="267315" y="44060"/>
                  <a:pt x="141927" y="-12967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-4787" y="1886353"/>
            <a:ext cx="3528343" cy="151022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914400" lvl="1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/>
              <a:t>Plots of OS, US and UOS.</a:t>
            </a:r>
          </a:p>
          <a:p>
            <a:pPr marL="914400" lvl="1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700" dirty="0"/>
              <a:t>Ground Truth, GT Binary Anomaly mask and Unknown Object prediction</a:t>
            </a:r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/>
          <a:srcRect t="11126"/>
          <a:stretch/>
        </p:blipFill>
        <p:spPr>
          <a:xfrm>
            <a:off x="3617417" y="1900367"/>
            <a:ext cx="5310273" cy="1510223"/>
          </a:xfrm>
          <a:prstGeom prst="rect">
            <a:avLst/>
          </a:prstGeom>
          <a:noFill/>
        </p:spPr>
      </p:pic>
      <p:pic>
        <p:nvPicPr>
          <p:cNvPr id="177" name="Google Shape;177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5698" y="3459845"/>
            <a:ext cx="7327737" cy="1337310"/>
          </a:xfrm>
          <a:prstGeom prst="rect">
            <a:avLst/>
          </a:prstGeom>
          <a:noFill/>
        </p:spPr>
      </p:pic>
      <p:sp>
        <p:nvSpPr>
          <p:cNvPr id="175" name="Google Shape;175;p27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r>
              <a:rPr lang="en-US" sz="700"/>
              <a:t>/20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8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429369" y="178904"/>
            <a:ext cx="8263890" cy="10758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2900"/>
              <a:t>Model Evaluation: Uncertainty Quantification Metrics</a:t>
            </a:r>
          </a:p>
        </p:txBody>
      </p:sp>
      <p:sp>
        <p:nvSpPr>
          <p:cNvPr id="19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Google Shape;183;p28"/>
          <p:cNvSpPr txBox="1">
            <a:spLocks noGrp="1"/>
          </p:cNvSpPr>
          <p:nvPr>
            <p:ph type="body" idx="1"/>
          </p:nvPr>
        </p:nvSpPr>
        <p:spPr>
          <a:xfrm>
            <a:off x="429369" y="1553487"/>
            <a:ext cx="5035164" cy="30893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Concept:</a:t>
            </a:r>
            <a:endParaRPr lang="en-US" sz="1100"/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This part focuses on generating and visualizing conformal prediction sets to quantify per-pixel uncertainty.</a:t>
            </a:r>
            <a:endParaRPr lang="en-US" sz="1100" b="1"/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Method:</a:t>
            </a:r>
            <a:endParaRPr lang="en-US" sz="1100"/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 b="1"/>
              <a:t>Conformal Calibration:</a:t>
            </a:r>
            <a:r>
              <a:rPr lang="en-US" sz="1100"/>
              <a:t> A </a:t>
            </a:r>
            <a:r>
              <a:rPr lang="en-US" sz="1100">
                <a:sym typeface="Roboto Mono"/>
              </a:rPr>
              <a:t>q_hat</a:t>
            </a:r>
            <a:r>
              <a:rPr lang="en-US" sz="1100"/>
              <a:t> (quantile) value is determined based on the UOS scores collected from the </a:t>
            </a:r>
            <a:r>
              <a:rPr lang="en-US" sz="1100">
                <a:sym typeface="Roboto Mono"/>
              </a:rPr>
              <a:t>val_loader</a:t>
            </a:r>
            <a:r>
              <a:rPr lang="en-US" sz="1100"/>
              <a:t>. This </a:t>
            </a:r>
            <a:r>
              <a:rPr lang="en-US" sz="1100">
                <a:sym typeface="Roboto Mono"/>
              </a:rPr>
              <a:t>q_hat</a:t>
            </a:r>
            <a:r>
              <a:rPr lang="en-US" sz="1100"/>
              <a:t> serves as a threshold for constructing prediction sets.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 b="1"/>
              <a:t>Varisco Heatmap Calculation:</a:t>
            </a:r>
            <a:r>
              <a:rPr lang="en-US" sz="1100"/>
              <a:t> For each pixel in the </a:t>
            </a:r>
            <a:r>
              <a:rPr lang="en-US" sz="1100">
                <a:sym typeface="Roboto Mono"/>
              </a:rPr>
              <a:t>test_loader</a:t>
            </a:r>
            <a:r>
              <a:rPr lang="en-US" sz="1100"/>
              <a:t>, a </a:t>
            </a:r>
            <a:r>
              <a:rPr lang="en-US" sz="1100">
                <a:sym typeface="Roboto Mono"/>
              </a:rPr>
              <a:t>p_threshold_conformal</a:t>
            </a:r>
            <a:r>
              <a:rPr lang="en-US" sz="1100"/>
              <a:t> (calculated as </a:t>
            </a:r>
            <a:r>
              <a:rPr lang="en-US" sz="1100">
                <a:sym typeface="Roboto Mono"/>
              </a:rPr>
              <a:t>1 - q_hat</a:t>
            </a:r>
            <a:r>
              <a:rPr lang="en-US" sz="1100"/>
              <a:t>) is applied to the sigmoid probabilities of the known classes.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/>
              <a:t>The </a:t>
            </a:r>
            <a:r>
              <a:rPr lang="en-US" sz="1100">
                <a:sym typeface="Roboto Mono"/>
              </a:rPr>
              <a:t>varisco_heatmap</a:t>
            </a:r>
            <a:r>
              <a:rPr lang="en-US" sz="1100"/>
              <a:t> is generated by summing the number of known classes whose probability exceeds this </a:t>
            </a:r>
            <a:r>
              <a:rPr lang="en-US" sz="1100">
                <a:sym typeface="Roboto Mono"/>
              </a:rPr>
              <a:t>p_threshold_conformal</a:t>
            </a:r>
            <a:r>
              <a:rPr lang="en-US" sz="1100"/>
              <a:t>. This heatmap visually represents the size of the prediction set for each pixel, with higher values indicating greater uncertainty (larger sets) or lower confidence in a single prediction.</a:t>
            </a:r>
          </a:p>
        </p:txBody>
      </p:sp>
      <p:sp>
        <p:nvSpPr>
          <p:cNvPr id="184" name="Google Shape;184;p2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fld id="{00000000-1234-1234-1234-123412341234}" type="slidenum"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16</a:t>
            </a:fld>
            <a:r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/20</a:t>
            </a:r>
          </a:p>
        </p:txBody>
      </p:sp>
      <p:pic>
        <p:nvPicPr>
          <p:cNvPr id="2" name="Google Shape;185;p28">
            <a:extLst>
              <a:ext uri="{FF2B5EF4-FFF2-40B4-BE49-F238E27FC236}">
                <a16:creationId xmlns:a16="http://schemas.microsoft.com/office/drawing/2014/main" id="{4865DCF5-E65A-126D-03F5-2414C54FF1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533" y="1630224"/>
            <a:ext cx="3488494" cy="3089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479160" y="342900"/>
            <a:ext cx="8182230" cy="10264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5000"/>
              <a:t>Results</a:t>
            </a:r>
          </a:p>
        </p:txBody>
      </p:sp>
      <p:sp>
        <p:nvSpPr>
          <p:cNvPr id="2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388012"/>
            <a:ext cx="2468880" cy="13716"/>
          </a:xfrm>
          <a:custGeom>
            <a:avLst/>
            <a:gdLst>
              <a:gd name="connsiteX0" fmla="*/ 0 w 2468880"/>
              <a:gd name="connsiteY0" fmla="*/ 0 h 13716"/>
              <a:gd name="connsiteX1" fmla="*/ 592531 w 2468880"/>
              <a:gd name="connsiteY1" fmla="*/ 0 h 13716"/>
              <a:gd name="connsiteX2" fmla="*/ 1160374 w 2468880"/>
              <a:gd name="connsiteY2" fmla="*/ 0 h 13716"/>
              <a:gd name="connsiteX3" fmla="*/ 1728216 w 2468880"/>
              <a:gd name="connsiteY3" fmla="*/ 0 h 13716"/>
              <a:gd name="connsiteX4" fmla="*/ 2468880 w 2468880"/>
              <a:gd name="connsiteY4" fmla="*/ 0 h 13716"/>
              <a:gd name="connsiteX5" fmla="*/ 2468880 w 2468880"/>
              <a:gd name="connsiteY5" fmla="*/ 13716 h 13716"/>
              <a:gd name="connsiteX6" fmla="*/ 1802282 w 2468880"/>
              <a:gd name="connsiteY6" fmla="*/ 13716 h 13716"/>
              <a:gd name="connsiteX7" fmla="*/ 1209751 w 2468880"/>
              <a:gd name="connsiteY7" fmla="*/ 13716 h 13716"/>
              <a:gd name="connsiteX8" fmla="*/ 641909 w 2468880"/>
              <a:gd name="connsiteY8" fmla="*/ 13716 h 13716"/>
              <a:gd name="connsiteX9" fmla="*/ 0 w 2468880"/>
              <a:gd name="connsiteY9" fmla="*/ 13716 h 13716"/>
              <a:gd name="connsiteX10" fmla="*/ 0 w 246888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3716" fill="none" extrusionOk="0">
                <a:moveTo>
                  <a:pt x="0" y="0"/>
                </a:moveTo>
                <a:cubicBezTo>
                  <a:pt x="171523" y="-1510"/>
                  <a:pt x="416079" y="20036"/>
                  <a:pt x="592531" y="0"/>
                </a:cubicBezTo>
                <a:cubicBezTo>
                  <a:pt x="768983" y="-20036"/>
                  <a:pt x="878305" y="13110"/>
                  <a:pt x="1160374" y="0"/>
                </a:cubicBezTo>
                <a:cubicBezTo>
                  <a:pt x="1442443" y="-13110"/>
                  <a:pt x="1612108" y="24695"/>
                  <a:pt x="1728216" y="0"/>
                </a:cubicBezTo>
                <a:cubicBezTo>
                  <a:pt x="1844324" y="-24695"/>
                  <a:pt x="2271040" y="20667"/>
                  <a:pt x="2468880" y="0"/>
                </a:cubicBezTo>
                <a:cubicBezTo>
                  <a:pt x="2468530" y="5728"/>
                  <a:pt x="2468490" y="7624"/>
                  <a:pt x="2468880" y="13716"/>
                </a:cubicBezTo>
                <a:cubicBezTo>
                  <a:pt x="2229297" y="-19231"/>
                  <a:pt x="2066775" y="25681"/>
                  <a:pt x="1802282" y="13716"/>
                </a:cubicBezTo>
                <a:cubicBezTo>
                  <a:pt x="1537789" y="1751"/>
                  <a:pt x="1379930" y="17694"/>
                  <a:pt x="1209751" y="13716"/>
                </a:cubicBezTo>
                <a:cubicBezTo>
                  <a:pt x="1039572" y="9738"/>
                  <a:pt x="837025" y="8278"/>
                  <a:pt x="641909" y="13716"/>
                </a:cubicBezTo>
                <a:cubicBezTo>
                  <a:pt x="446793" y="19154"/>
                  <a:pt x="170561" y="13900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468880" h="13716" stroke="0" extrusionOk="0">
                <a:moveTo>
                  <a:pt x="0" y="0"/>
                </a:moveTo>
                <a:cubicBezTo>
                  <a:pt x="190931" y="24910"/>
                  <a:pt x="333688" y="11559"/>
                  <a:pt x="567842" y="0"/>
                </a:cubicBezTo>
                <a:cubicBezTo>
                  <a:pt x="801996" y="-11559"/>
                  <a:pt x="939971" y="-5677"/>
                  <a:pt x="1234440" y="0"/>
                </a:cubicBezTo>
                <a:cubicBezTo>
                  <a:pt x="1528909" y="5677"/>
                  <a:pt x="1658539" y="5184"/>
                  <a:pt x="1777594" y="0"/>
                </a:cubicBezTo>
                <a:cubicBezTo>
                  <a:pt x="1896649" y="-5184"/>
                  <a:pt x="2186164" y="23915"/>
                  <a:pt x="2468880" y="0"/>
                </a:cubicBezTo>
                <a:cubicBezTo>
                  <a:pt x="2469409" y="5071"/>
                  <a:pt x="2469155" y="7437"/>
                  <a:pt x="2468880" y="13716"/>
                </a:cubicBezTo>
                <a:cubicBezTo>
                  <a:pt x="2271330" y="32027"/>
                  <a:pt x="2001027" y="26982"/>
                  <a:pt x="1876349" y="13716"/>
                </a:cubicBezTo>
                <a:cubicBezTo>
                  <a:pt x="1751671" y="450"/>
                  <a:pt x="1364652" y="10491"/>
                  <a:pt x="1209751" y="13716"/>
                </a:cubicBezTo>
                <a:cubicBezTo>
                  <a:pt x="1054850" y="16941"/>
                  <a:pt x="748438" y="15502"/>
                  <a:pt x="617220" y="13716"/>
                </a:cubicBezTo>
                <a:cubicBezTo>
                  <a:pt x="486002" y="11930"/>
                  <a:pt x="237432" y="22628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Google Shape;191;p2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r>
              <a:rPr lang="en-US" sz="700"/>
              <a:t>/20</a:t>
            </a:r>
          </a:p>
        </p:txBody>
      </p:sp>
      <p:graphicFrame>
        <p:nvGraphicFramePr>
          <p:cNvPr id="5" name="Google Shape;193;p29">
            <a:extLst>
              <a:ext uri="{FF2B5EF4-FFF2-40B4-BE49-F238E27FC236}">
                <a16:creationId xmlns:a16="http://schemas.microsoft.com/office/drawing/2014/main" id="{BF6DC655-746D-17D6-929E-C38C07B229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637535"/>
              </p:ext>
            </p:extLst>
          </p:nvPr>
        </p:nvGraphicFramePr>
        <p:xfrm>
          <a:off x="828496" y="2072989"/>
          <a:ext cx="4210812" cy="2365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98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0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b="1">
                          <a:solidFill>
                            <a:srgbClr val="FF0000"/>
                          </a:solidFill>
                        </a:rPr>
                        <a:t>𝞪</a:t>
                      </a:r>
                      <a:endParaRPr sz="900" b="1">
                        <a:solidFill>
                          <a:srgbClr val="FF0000"/>
                        </a:solidFill>
                      </a:endParaRPr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b="1">
                          <a:solidFill>
                            <a:srgbClr val="FF0000"/>
                          </a:solidFill>
                        </a:rPr>
                        <a:t>T</a:t>
                      </a:r>
                      <a:endParaRPr sz="900" b="1">
                        <a:solidFill>
                          <a:srgbClr val="FF0000"/>
                        </a:solidFill>
                      </a:endParaRPr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b="1" dirty="0">
                          <a:solidFill>
                            <a:schemeClr val="bg1"/>
                          </a:solidFill>
                        </a:rPr>
                        <a:t>q</a:t>
                      </a:r>
                      <a:r>
                        <a:rPr lang="it" sz="900" b="1" baseline="-25000" dirty="0">
                          <a:solidFill>
                            <a:schemeClr val="bg1"/>
                          </a:solidFill>
                        </a:rPr>
                        <a:t>hat</a:t>
                      </a:r>
                      <a:endParaRPr sz="9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b="1"/>
                        <a:t>AUROC</a:t>
                      </a:r>
                      <a:endParaRPr sz="900" b="1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b="1"/>
                        <a:t>AP</a:t>
                      </a:r>
                      <a:endParaRPr sz="900" b="1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b="1"/>
                        <a:t>FPR95</a:t>
                      </a:r>
                      <a:endParaRPr sz="900" b="1"/>
                    </a:p>
                  </a:txBody>
                  <a:tcPr marL="79398" marR="79398" marT="79398" marB="79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4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0.05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0.493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0.966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0.418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0.167</a:t>
                      </a:r>
                      <a:endParaRPr sz="900"/>
                    </a:p>
                  </a:txBody>
                  <a:tcPr marL="79398" marR="79398" marT="79398" marB="793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9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0.05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2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0.715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/>
                        <a:t>0.966</a:t>
                      </a:r>
                      <a:endParaRPr sz="900" dirty="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/>
                        <a:t>0.486</a:t>
                      </a:r>
                      <a:endParaRPr sz="900" dirty="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0.171</a:t>
                      </a:r>
                      <a:endParaRPr sz="900"/>
                    </a:p>
                  </a:txBody>
                  <a:tcPr marL="79398" marR="79398" marT="79398" marB="793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9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0.05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4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0.828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/>
                        <a:t>0.965</a:t>
                      </a:r>
                      <a:endParaRPr sz="900" dirty="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0.523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0.182</a:t>
                      </a:r>
                      <a:endParaRPr sz="900"/>
                    </a:p>
                  </a:txBody>
                  <a:tcPr marL="79398" marR="79398" marT="79398" marB="7939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9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0.088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0.964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0.419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0.179</a:t>
                      </a:r>
                      <a:endParaRPr sz="900"/>
                    </a:p>
                  </a:txBody>
                  <a:tcPr marL="79398" marR="79398" marT="79398" marB="7939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9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0.1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2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0.381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0.968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0.490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rgbClr val="0000FF"/>
                          </a:solidFill>
                        </a:rPr>
                        <a:t>0.164</a:t>
                      </a:r>
                      <a:endParaRPr sz="900">
                        <a:solidFill>
                          <a:srgbClr val="0000FF"/>
                        </a:solidFill>
                      </a:endParaRPr>
                    </a:p>
                  </a:txBody>
                  <a:tcPr marL="79398" marR="79398" marT="79398" marB="7939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9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0.1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4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0.613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0.965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0.517</a:t>
                      </a:r>
                      <a:endParaRPr sz="900"/>
                    </a:p>
                  </a:txBody>
                  <a:tcPr marL="79398" marR="79398" marT="79398" marB="79398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/>
                        <a:t>0.184</a:t>
                      </a:r>
                      <a:endParaRPr sz="900" dirty="0"/>
                    </a:p>
                  </a:txBody>
                  <a:tcPr marL="79398" marR="79398" marT="79398" marB="7939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Google Shape;192;p29">
            <a:extLst>
              <a:ext uri="{FF2B5EF4-FFF2-40B4-BE49-F238E27FC236}">
                <a16:creationId xmlns:a16="http://schemas.microsoft.com/office/drawing/2014/main" id="{9BC6C7FC-3D0F-3DFB-59C1-4AF231FC351B}"/>
              </a:ext>
            </a:extLst>
          </p:cNvPr>
          <p:cNvPicPr preferRelativeResize="0"/>
          <p:nvPr/>
        </p:nvPicPr>
        <p:blipFill>
          <a:blip r:embed="rId3"/>
          <a:srcRect r="68674"/>
          <a:stretch>
            <a:fillRect/>
          </a:stretch>
        </p:blipFill>
        <p:spPr>
          <a:xfrm>
            <a:off x="6950780" y="240506"/>
            <a:ext cx="1848430" cy="1062122"/>
          </a:xfrm>
          <a:prstGeom prst="rect">
            <a:avLst/>
          </a:prstGeom>
          <a:noFill/>
        </p:spPr>
      </p:pic>
      <p:pic>
        <p:nvPicPr>
          <p:cNvPr id="9" name="Google Shape;192;p29">
            <a:extLst>
              <a:ext uri="{FF2B5EF4-FFF2-40B4-BE49-F238E27FC236}">
                <a16:creationId xmlns:a16="http://schemas.microsoft.com/office/drawing/2014/main" id="{22D268C7-1274-AF17-DF07-2F6B7D149441}"/>
              </a:ext>
            </a:extLst>
          </p:cNvPr>
          <p:cNvPicPr preferRelativeResize="0"/>
          <p:nvPr/>
        </p:nvPicPr>
        <p:blipFill>
          <a:blip r:embed="rId3"/>
          <a:srcRect l="68845"/>
          <a:stretch>
            <a:fillRect/>
          </a:stretch>
        </p:blipFill>
        <p:spPr>
          <a:xfrm>
            <a:off x="5267912" y="2808198"/>
            <a:ext cx="3625778" cy="2094796"/>
          </a:xfrm>
          <a:prstGeom prst="rect">
            <a:avLst/>
          </a:prstGeom>
          <a:noFill/>
        </p:spPr>
      </p:pic>
      <p:pic>
        <p:nvPicPr>
          <p:cNvPr id="192" name="Google Shape;192;p29"/>
          <p:cNvPicPr preferRelativeResize="0"/>
          <p:nvPr/>
        </p:nvPicPr>
        <p:blipFill>
          <a:blip r:embed="rId3"/>
          <a:srcRect l="33922" r="33334"/>
          <a:stretch>
            <a:fillRect/>
          </a:stretch>
        </p:blipFill>
        <p:spPr>
          <a:xfrm>
            <a:off x="6099405" y="1325784"/>
            <a:ext cx="2864863" cy="15491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20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429369" y="178904"/>
            <a:ext cx="8263890" cy="10758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4100" dirty="0"/>
              <a:t>Conclusions: Final considerations</a:t>
            </a:r>
          </a:p>
        </p:txBody>
      </p:sp>
      <p:sp>
        <p:nvSpPr>
          <p:cNvPr id="21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429369" y="1553487"/>
            <a:ext cx="5035164" cy="30893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/>
              <a:t>Known Class Segmentation:</a:t>
            </a:r>
            <a:r>
              <a:rPr lang="en-US" sz="1200" dirty="0"/>
              <a:t> The model demonstrates a high mIoU on the Cityscapes validation set, indicating its ability to segment known urban categories.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/>
              <a:t>Anomaly Detection:</a:t>
            </a:r>
            <a:r>
              <a:rPr lang="en-US" sz="1200" dirty="0"/>
              <a:t> The </a:t>
            </a:r>
            <a:r>
              <a:rPr lang="en-US" sz="1200" b="1" dirty="0"/>
              <a:t>AUROC </a:t>
            </a:r>
            <a:r>
              <a:rPr lang="en-US" sz="1200" dirty="0"/>
              <a:t>and </a:t>
            </a:r>
            <a:r>
              <a:rPr lang="en-US" sz="1200" b="1" dirty="0"/>
              <a:t>FPR@95TPR</a:t>
            </a:r>
            <a:r>
              <a:rPr lang="en-US" sz="1200" dirty="0"/>
              <a:t> metrics quantify the effectiveness of the </a:t>
            </a:r>
            <a:r>
              <a:rPr lang="en-US" sz="1200" b="1" dirty="0"/>
              <a:t>UOS </a:t>
            </a:r>
            <a:r>
              <a:rPr lang="en-US" sz="1200" dirty="0"/>
              <a:t>in identifying unknown obstacles in the LostAndFound dataset.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/>
              <a:t>Uncertainty Quantification:</a:t>
            </a:r>
            <a:r>
              <a:rPr lang="en-US" sz="1200" dirty="0"/>
              <a:t> The project demonstrates the application of conformal prediction using </a:t>
            </a:r>
            <a:r>
              <a:rPr lang="en-US" sz="1200" b="1" dirty="0"/>
              <a:t>Varisco heatmaps</a:t>
            </a:r>
            <a:r>
              <a:rPr lang="en-US" sz="1200" dirty="0"/>
              <a:t>, that provide an indication of the </a:t>
            </a:r>
            <a:r>
              <a:rPr lang="en-US" sz="1200" b="1" dirty="0"/>
              <a:t>spatial distribution of uncertainty</a:t>
            </a:r>
            <a:r>
              <a:rPr lang="en-US" sz="1200" dirty="0"/>
              <a:t> across the image. This approach offers valuable pixel-level insights into model confidence for known classes.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Challenges Encountered:</a:t>
            </a:r>
            <a:r>
              <a:rPr lang="en-US" sz="1200" dirty="0"/>
              <a:t> The LostAndFound dataset has a sparsity of anomaly pixels, and we need more robust data loading/filtering to ensure both positive and negative anomaly samples are present for metric calculation.</a:t>
            </a: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/>
          <a:srcRect l="3795" r="1" b="1"/>
          <a:stretch>
            <a:fillRect/>
          </a:stretch>
        </p:blipFill>
        <p:spPr>
          <a:xfrm>
            <a:off x="5756743" y="1570482"/>
            <a:ext cx="2955798" cy="3072384"/>
          </a:xfrm>
          <a:prstGeom prst="rect">
            <a:avLst/>
          </a:prstGeom>
          <a:noFill/>
        </p:spPr>
      </p:pic>
      <p:sp>
        <p:nvSpPr>
          <p:cNvPr id="202" name="Google Shape;202;p3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fld id="{00000000-1234-1234-1234-123412341234}" type="slidenum"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18</a:t>
            </a:fld>
            <a:r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/20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2" name="Rectangle 22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00;p30">
            <a:extLst>
              <a:ext uri="{FF2B5EF4-FFF2-40B4-BE49-F238E27FC236}">
                <a16:creationId xmlns:a16="http://schemas.microsoft.com/office/drawing/2014/main" id="{AC7C183D-6C6C-B631-4F50-D0233C184D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369" y="178904"/>
            <a:ext cx="8263890" cy="10758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4100" dirty="0"/>
              <a:t>Future Work</a:t>
            </a:r>
          </a:p>
        </p:txBody>
      </p:sp>
      <p:sp>
        <p:nvSpPr>
          <p:cNvPr id="22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429369" y="1553487"/>
            <a:ext cx="5035164" cy="30893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700" dirty="0"/>
              <a:t>Explore adaptive thresholding for UOS based on scene context or confidence levels.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700" dirty="0"/>
              <a:t>Evaluate the computational overhead of conformal prediction for real-time applications.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700" dirty="0"/>
              <a:t>Extend the framework to other safety-critical domains beyond autonomous driving.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700" dirty="0"/>
              <a:t>Increase the versatility by handling more dynamic environments.</a:t>
            </a: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/>
          <a:srcRect l="16402" r="19381"/>
          <a:stretch>
            <a:fillRect/>
          </a:stretch>
        </p:blipFill>
        <p:spPr>
          <a:xfrm>
            <a:off x="5756743" y="1570482"/>
            <a:ext cx="2955798" cy="3072384"/>
          </a:xfrm>
          <a:prstGeom prst="rect">
            <a:avLst/>
          </a:prstGeom>
          <a:noFill/>
        </p:spPr>
      </p:pic>
      <p:sp>
        <p:nvSpPr>
          <p:cNvPr id="209" name="Google Shape;209;p3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fld id="{00000000-1234-1234-1234-123412341234}" type="slidenum"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19</a:t>
            </a:fld>
            <a:r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/20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29369" y="178904"/>
            <a:ext cx="8263890" cy="10758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4100"/>
              <a:t>Workflow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29369" y="1553487"/>
            <a:ext cx="5035164" cy="30893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Problem Statement:</a:t>
            </a:r>
            <a:r>
              <a:rPr lang="en-US" sz="1400"/>
              <a:t> The addressed challenge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State of the Art:</a:t>
            </a:r>
            <a:r>
              <a:rPr lang="en-US" sz="1400"/>
              <a:t> How current research approaches this challenge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Proposed Method:</a:t>
            </a:r>
            <a:r>
              <a:rPr lang="en-US" sz="1400"/>
              <a:t> How we approached this challenge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Dataset:</a:t>
            </a:r>
            <a:r>
              <a:rPr lang="en-US" sz="1400"/>
              <a:t> The data used for the project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Experimental Setup:</a:t>
            </a:r>
            <a:r>
              <a:rPr lang="en-US" sz="1400"/>
              <a:t> How we configured the elements of the project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Model Evaluation:</a:t>
            </a:r>
            <a:r>
              <a:rPr lang="en-US" sz="1400"/>
              <a:t> How we assessed the performance of our model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Conclusions: </a:t>
            </a:r>
            <a:r>
              <a:rPr lang="en-US" sz="1400"/>
              <a:t>Final considerations and future work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b="1"/>
              <a:t>References: </a:t>
            </a:r>
            <a:r>
              <a:rPr lang="en-US" sz="1400"/>
              <a:t>Where we drew inspiration from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fld id="{00000000-1234-1234-1234-123412341234}" type="slidenum">
              <a:rPr lang="en-US" sz="7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2</a:t>
            </a:fld>
            <a:r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/20</a:t>
            </a:r>
          </a:p>
        </p:txBody>
      </p:sp>
      <p:pic>
        <p:nvPicPr>
          <p:cNvPr id="2" name="Google Shape;64;p14">
            <a:extLst>
              <a:ext uri="{FF2B5EF4-FFF2-40B4-BE49-F238E27FC236}">
                <a16:creationId xmlns:a16="http://schemas.microsoft.com/office/drawing/2014/main" id="{3FEA34FB-CD80-5A09-06EF-F391D603A2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907" y="2000237"/>
            <a:ext cx="3626849" cy="24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2" name="Rectangle 22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22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543" y="2784"/>
                  <a:pt x="8140462" y="9558"/>
                  <a:pt x="8140446" y="13716"/>
                </a:cubicBezTo>
                <a:cubicBezTo>
                  <a:pt x="7906329" y="-7615"/>
                  <a:pt x="7681180" y="22893"/>
                  <a:pt x="7543480" y="13716"/>
                </a:cubicBezTo>
                <a:cubicBezTo>
                  <a:pt x="7405780" y="4539"/>
                  <a:pt x="7216607" y="-912"/>
                  <a:pt x="7109323" y="13716"/>
                </a:cubicBezTo>
                <a:cubicBezTo>
                  <a:pt x="7002039" y="28344"/>
                  <a:pt x="6576231" y="38120"/>
                  <a:pt x="6430952" y="13716"/>
                </a:cubicBezTo>
                <a:cubicBezTo>
                  <a:pt x="6285673" y="-10688"/>
                  <a:pt x="6138840" y="29949"/>
                  <a:pt x="5915391" y="13716"/>
                </a:cubicBezTo>
                <a:cubicBezTo>
                  <a:pt x="5691942" y="-2517"/>
                  <a:pt x="5459460" y="47094"/>
                  <a:pt x="5237020" y="13716"/>
                </a:cubicBezTo>
                <a:cubicBezTo>
                  <a:pt x="5014580" y="-19662"/>
                  <a:pt x="4747677" y="35877"/>
                  <a:pt x="4558650" y="13716"/>
                </a:cubicBezTo>
                <a:cubicBezTo>
                  <a:pt x="4369623" y="-8445"/>
                  <a:pt x="4146061" y="7996"/>
                  <a:pt x="3880279" y="13716"/>
                </a:cubicBezTo>
                <a:cubicBezTo>
                  <a:pt x="3614497" y="19436"/>
                  <a:pt x="3473808" y="-17480"/>
                  <a:pt x="3201909" y="13716"/>
                </a:cubicBezTo>
                <a:cubicBezTo>
                  <a:pt x="2930010" y="44912"/>
                  <a:pt x="2728175" y="-8002"/>
                  <a:pt x="2604943" y="13716"/>
                </a:cubicBezTo>
                <a:cubicBezTo>
                  <a:pt x="2481711" y="35434"/>
                  <a:pt x="2004334" y="22380"/>
                  <a:pt x="1845168" y="13716"/>
                </a:cubicBezTo>
                <a:cubicBezTo>
                  <a:pt x="1686003" y="5052"/>
                  <a:pt x="1375070" y="33008"/>
                  <a:pt x="1166797" y="13716"/>
                </a:cubicBezTo>
                <a:cubicBezTo>
                  <a:pt x="958524" y="-5576"/>
                  <a:pt x="342846" y="4308"/>
                  <a:pt x="0" y="13716"/>
                </a:cubicBezTo>
                <a:cubicBezTo>
                  <a:pt x="-100" y="9589"/>
                  <a:pt x="468" y="2983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39772" y="5682"/>
                  <a:pt x="8139843" y="9439"/>
                  <a:pt x="8140446" y="13716"/>
                </a:cubicBezTo>
                <a:cubicBezTo>
                  <a:pt x="7959314" y="-1227"/>
                  <a:pt x="7870113" y="5865"/>
                  <a:pt x="7706289" y="13716"/>
                </a:cubicBezTo>
                <a:cubicBezTo>
                  <a:pt x="7542465" y="21567"/>
                  <a:pt x="7157940" y="12910"/>
                  <a:pt x="6865109" y="13716"/>
                </a:cubicBezTo>
                <a:cubicBezTo>
                  <a:pt x="6572278" y="14522"/>
                  <a:pt x="6524256" y="33479"/>
                  <a:pt x="6349548" y="13716"/>
                </a:cubicBezTo>
                <a:cubicBezTo>
                  <a:pt x="6174840" y="-6047"/>
                  <a:pt x="5951624" y="-4398"/>
                  <a:pt x="5671177" y="13716"/>
                </a:cubicBezTo>
                <a:cubicBezTo>
                  <a:pt x="5390730" y="31830"/>
                  <a:pt x="5222992" y="55486"/>
                  <a:pt x="4829998" y="13716"/>
                </a:cubicBezTo>
                <a:cubicBezTo>
                  <a:pt x="4437004" y="-28054"/>
                  <a:pt x="4344181" y="34515"/>
                  <a:pt x="4151627" y="13716"/>
                </a:cubicBezTo>
                <a:cubicBezTo>
                  <a:pt x="3959073" y="-7083"/>
                  <a:pt x="3886970" y="28303"/>
                  <a:pt x="3717470" y="13716"/>
                </a:cubicBezTo>
                <a:cubicBezTo>
                  <a:pt x="3547970" y="-871"/>
                  <a:pt x="3451521" y="27300"/>
                  <a:pt x="3201909" y="13716"/>
                </a:cubicBezTo>
                <a:cubicBezTo>
                  <a:pt x="2952297" y="132"/>
                  <a:pt x="2543413" y="1457"/>
                  <a:pt x="2360729" y="13716"/>
                </a:cubicBezTo>
                <a:cubicBezTo>
                  <a:pt x="2178045" y="25975"/>
                  <a:pt x="1906056" y="21275"/>
                  <a:pt x="1682359" y="13716"/>
                </a:cubicBezTo>
                <a:cubicBezTo>
                  <a:pt x="1458662" y="6158"/>
                  <a:pt x="1330405" y="3474"/>
                  <a:pt x="1166797" y="13716"/>
                </a:cubicBezTo>
                <a:cubicBezTo>
                  <a:pt x="1003189" y="23958"/>
                  <a:pt x="278098" y="14961"/>
                  <a:pt x="0" y="13716"/>
                </a:cubicBezTo>
                <a:cubicBezTo>
                  <a:pt x="303" y="7982"/>
                  <a:pt x="182" y="52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628650" y="1447038"/>
            <a:ext cx="7886700" cy="318897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700" dirty="0"/>
              <a:t>Noguchi, C., </a:t>
            </a:r>
            <a:r>
              <a:rPr lang="en-US" sz="1700" dirty="0" err="1"/>
              <a:t>Ohgushi</a:t>
            </a:r>
            <a:r>
              <a:rPr lang="en-US" sz="1700" dirty="0"/>
              <a:t>, T., &amp; Yamanaka, M. (2024).</a:t>
            </a:r>
            <a:r>
              <a:rPr lang="en-US" sz="1700" b="1" dirty="0"/>
              <a:t> Road Obstacle Detection based on Unknown Objectness Scores</a:t>
            </a:r>
            <a:r>
              <a:rPr lang="en-US" sz="1700" dirty="0"/>
              <a:t>. </a:t>
            </a:r>
            <a:r>
              <a:rPr lang="en-US" sz="1700" dirty="0" err="1"/>
              <a:t>arXiv</a:t>
            </a:r>
            <a:r>
              <a:rPr lang="en-US" sz="1700" dirty="0"/>
              <a:t> [Cs.CV].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700" dirty="0" err="1"/>
              <a:t>Mossina</a:t>
            </a:r>
            <a:r>
              <a:rPr lang="en-US" sz="1700" dirty="0"/>
              <a:t>, L., Dalmau, J., &amp; And ́</a:t>
            </a:r>
            <a:r>
              <a:rPr lang="en-US" sz="1700" dirty="0" err="1"/>
              <a:t>eol</a:t>
            </a:r>
            <a:r>
              <a:rPr lang="en-US" sz="1700" dirty="0"/>
              <a:t>, L. (2024). </a:t>
            </a:r>
            <a:r>
              <a:rPr lang="en-US" sz="1700" b="1" dirty="0"/>
              <a:t>Conformal Semantic Image Segmentation: Post-hoc Quantification of Predictive Uncertainty</a:t>
            </a:r>
            <a:r>
              <a:rPr lang="en-US" sz="1700" dirty="0"/>
              <a:t>. </a:t>
            </a:r>
            <a:r>
              <a:rPr lang="en-US" sz="1700" dirty="0" err="1"/>
              <a:t>arXiv</a:t>
            </a:r>
            <a:r>
              <a:rPr lang="en-US" sz="1700" dirty="0"/>
              <a:t> [Cs.CV].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700" dirty="0"/>
              <a:t>Angelopoulos, A. N., &amp; Bates, S. (2022). </a:t>
            </a:r>
            <a:r>
              <a:rPr lang="en-US" sz="1700" b="1" dirty="0"/>
              <a:t>A Gentle Introduction to Conformal Prediction and Distribution-Free Uncertainty Quantification</a:t>
            </a:r>
            <a:r>
              <a:rPr lang="en-US" sz="1700" dirty="0"/>
              <a:t>. </a:t>
            </a:r>
            <a:r>
              <a:rPr lang="en-US" sz="1700" dirty="0" err="1"/>
              <a:t>arXiv</a:t>
            </a:r>
            <a:r>
              <a:rPr lang="en-US" sz="1700" dirty="0"/>
              <a:t> [</a:t>
            </a:r>
            <a:r>
              <a:rPr lang="en-US" sz="1700" dirty="0" err="1"/>
              <a:t>Cs.LG</a:t>
            </a:r>
            <a:r>
              <a:rPr lang="en-US" sz="1700" dirty="0"/>
              <a:t>].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700" b="1" dirty="0"/>
              <a:t>Cityscapes Dataset</a:t>
            </a:r>
            <a:r>
              <a:rPr lang="en-US" sz="1700" dirty="0"/>
              <a:t>: "The Cityscapes Dataset for Semantic Urban Scene Understanding" (Cordts et al., 2016).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700" b="1" dirty="0"/>
              <a:t>LostAndFound Dataset</a:t>
            </a:r>
            <a:r>
              <a:rPr lang="en-US" sz="1700" dirty="0"/>
              <a:t>: "Lost and Found: Detecting Small Road Hazards for Self-Driving Vehicles" (</a:t>
            </a:r>
            <a:r>
              <a:rPr lang="en-US" sz="1700" dirty="0" err="1"/>
              <a:t>Pinggera</a:t>
            </a:r>
            <a:r>
              <a:rPr lang="en-US" sz="1700" dirty="0"/>
              <a:t> et al., 2016).</a:t>
            </a:r>
          </a:p>
        </p:txBody>
      </p:sp>
      <p:sp>
        <p:nvSpPr>
          <p:cNvPr id="217" name="Google Shape;217;p3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r>
              <a:rPr lang="en-US" sz="700"/>
              <a:t>/20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29369" y="178904"/>
            <a:ext cx="8263890" cy="10758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3500"/>
              <a:t>Problem Statement: The addressed challenge</a:t>
            </a:r>
          </a:p>
        </p:txBody>
      </p:sp>
      <p:sp>
        <p:nvSpPr>
          <p:cNvPr id="8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29369" y="1553487"/>
            <a:ext cx="5035164" cy="30893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Black-box machine learning models, especially in computer vision tasks like semantic segmentation, are increasingly used in safety-critical applications (e.g., autonomous driving, medical diagnostics).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A major challenge arises when these models encounter </a:t>
            </a:r>
            <a:r>
              <a:rPr lang="en-US" sz="1100" b="1"/>
              <a:t>Out-of-Distribution (OoD) samples</a:t>
            </a:r>
            <a:r>
              <a:rPr lang="en-US" sz="1100"/>
              <a:t> – objects or scenes not seen during training. Standard models often fail catastrophically on such inputs, either misclassifying them as known categories or providing overconfident, incorrect predictions.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/>
              <a:t>This lack of </a:t>
            </a:r>
            <a:r>
              <a:rPr lang="en-US" sz="1100" b="1"/>
              <a:t>uncertainty quantification</a:t>
            </a:r>
            <a:r>
              <a:rPr lang="en-US" sz="1100"/>
              <a:t> and inability to detect unknown obstacles poses a significant safety risk. The core problem is to develop methods that can: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/>
              <a:t>Accurately detect </a:t>
            </a:r>
            <a:r>
              <a:rPr lang="en-US" sz="1100" b="1"/>
              <a:t>unknown obstacles</a:t>
            </a:r>
            <a:r>
              <a:rPr lang="en-US" sz="1100"/>
              <a:t> (OoD objects) in real-world driving scenarios.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/>
              <a:t>Provide </a:t>
            </a:r>
            <a:r>
              <a:rPr lang="en-US" sz="1100" b="1"/>
              <a:t>statistically rigorous uncertainty estimates</a:t>
            </a:r>
            <a:r>
              <a:rPr lang="en-US" sz="1100"/>
              <a:t> for segmentation predictions, even for known classes.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100"/>
          </a:p>
        </p:txBody>
      </p:sp>
      <p:pic>
        <p:nvPicPr>
          <p:cNvPr id="74" name="Google Shape;74;p15" descr="Immagine che contiene testo, schermata, Elementi grafici, grafica&#10;&#10;Il contenuto generato dall'IA potrebbe non essere corretto."/>
          <p:cNvPicPr preferRelativeResize="0"/>
          <p:nvPr/>
        </p:nvPicPr>
        <p:blipFill>
          <a:blip r:embed="rId3"/>
          <a:srcRect l="3795" r="1" b="1"/>
          <a:stretch>
            <a:fillRect/>
          </a:stretch>
        </p:blipFill>
        <p:spPr>
          <a:xfrm>
            <a:off x="5756743" y="1570482"/>
            <a:ext cx="2955798" cy="3072384"/>
          </a:xfrm>
          <a:prstGeom prst="rect">
            <a:avLst/>
          </a:prstGeom>
          <a:noFill/>
        </p:spPr>
      </p:pic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fld id="{00000000-1234-1234-1234-123412341234}" type="slidenum">
              <a:rPr lang="en-US" sz="7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3</a:t>
            </a:fld>
            <a:r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/20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29369" y="178904"/>
            <a:ext cx="8263890" cy="10758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2900"/>
              <a:t>State of the Art: Out-of-Distribution (OoD) Detection for Semantic Segmentation</a:t>
            </a:r>
          </a:p>
        </p:txBody>
      </p:sp>
      <p:sp>
        <p:nvSpPr>
          <p:cNvPr id="8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429369" y="1553487"/>
            <a:ext cx="5035164" cy="30893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Traditional object detection methods struggle with unknown objects as they are trained to assign a background label to pixels corresponding to unknown objects.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Pixel-wise anomaly detection techniques (e.g., uncertainty estimation, perceptual difference from reconstructed images) have emerged to identify </a:t>
            </a:r>
            <a:r>
              <a:rPr lang="en-US" sz="1400" dirty="0" err="1"/>
              <a:t>OoD</a:t>
            </a:r>
            <a:r>
              <a:rPr lang="en-US" sz="1400" dirty="0"/>
              <a:t> samples. However, these can be unstable in complex driving scenes.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"Road Obstacle Detection based on Unknown Objectness Scores" paper (Noguchi et al., 2024) proposes incorporating object detection concepts into pixel-wise anomaly detection. We implemented the </a:t>
            </a:r>
            <a:r>
              <a:rPr lang="en-US" sz="1400" b="1" dirty="0"/>
              <a:t>Unknown Objectness Score (UOS)</a:t>
            </a:r>
            <a:r>
              <a:rPr lang="en-US" sz="1400" dirty="0"/>
              <a:t> concept from this paper.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fld id="{00000000-1234-1234-1234-123412341234}" type="slidenum">
              <a:rPr lang="en-US" sz="7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4</a:t>
            </a:fld>
            <a:r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/20</a:t>
            </a:r>
          </a:p>
        </p:txBody>
      </p:sp>
      <p:pic>
        <p:nvPicPr>
          <p:cNvPr id="2" name="Google Shape;82;p16">
            <a:extLst>
              <a:ext uri="{FF2B5EF4-FFF2-40B4-BE49-F238E27FC236}">
                <a16:creationId xmlns:a16="http://schemas.microsoft.com/office/drawing/2014/main" id="{169E9A39-F8DC-957D-2AA7-5B908F1DB6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967" y="1993406"/>
            <a:ext cx="3083002" cy="205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29369" y="178904"/>
            <a:ext cx="8263890" cy="10758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500"/>
              <a:t>State of the Art: Conformal Prediction for Uncertainty Quantification</a:t>
            </a:r>
          </a:p>
        </p:txBody>
      </p:sp>
      <p:sp>
        <p:nvSpPr>
          <p:cNvPr id="10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29369" y="1553487"/>
            <a:ext cx="5035164" cy="30893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/>
              <a:t>Conformal prediction is a user-friendly paradigm for creating statistically rigorous uncertainty sets/intervals.</a:t>
            </a:r>
          </a:p>
          <a:p>
            <a:pPr marL="0" marR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/>
              <a:t>It provides explicit, non-asymptotic guarantees without strong distributional or model assumptions.</a:t>
            </a:r>
          </a:p>
          <a:p>
            <a:pPr marL="0" marR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/>
              <a:t>The "A Gentle Introduction to Conformal Prediction and Distribution-Free Uncertainty Quantification" paper (Angelopoulos and Bates, 2022) provides foundational theory.</a:t>
            </a:r>
          </a:p>
          <a:p>
            <a:pPr marL="0" marR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/>
              <a:t>The "Conformal Semantic Image Segmentation: Post-hoc Quantification of Predictive Uncertainty" paper (Mossina et al., 2024) specifically applies conformal prediction to semantic image segmentation to generate statistically valid prediction sets guaranteed to include the ground-truth segmentation mask at a predefined confidence level.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300"/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fld id="{00000000-1234-1234-1234-123412341234}" type="slidenum"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5</a:t>
            </a:fld>
            <a:r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/20</a:t>
            </a:r>
          </a:p>
        </p:txBody>
      </p:sp>
      <p:pic>
        <p:nvPicPr>
          <p:cNvPr id="2" name="Google Shape;89;p17" title="Immagine 2025-07-22 030220.png">
            <a:extLst>
              <a:ext uri="{FF2B5EF4-FFF2-40B4-BE49-F238E27FC236}">
                <a16:creationId xmlns:a16="http://schemas.microsoft.com/office/drawing/2014/main" id="{DB36440D-7798-3103-8F37-F8F46D9FEE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151" t="26603" r="8075" b="1629"/>
          <a:stretch/>
        </p:blipFill>
        <p:spPr>
          <a:xfrm>
            <a:off x="5909902" y="2021310"/>
            <a:ext cx="2605448" cy="193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429369" y="178904"/>
            <a:ext cx="8263890" cy="10758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4100"/>
              <a:t>Proposed Method: Our model</a:t>
            </a:r>
          </a:p>
        </p:txBody>
      </p:sp>
      <p:sp>
        <p:nvSpPr>
          <p:cNvPr id="10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429369" y="1553487"/>
            <a:ext cx="5035164" cy="30893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Our proposed method combines a deep learning-based semantic segmentation model with two key techniques for robust uncertainty quantification and OoD detection: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DeepLabV3+ with Sigmoid Output for Known Classes:</a:t>
            </a:r>
          </a:p>
          <a:p>
            <a:pPr marL="914400" lvl="1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/>
              <a:t>We use a </a:t>
            </a:r>
            <a:r>
              <a:rPr lang="en-US" sz="1200">
                <a:sym typeface="Roboto Mono"/>
              </a:rPr>
              <a:t>DeepLabV3_ResNet50</a:t>
            </a:r>
            <a:r>
              <a:rPr lang="en-US" sz="1200"/>
              <a:t> model as our base semantic segmentation architecture.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/>
              <a:t>The final layer is configured to output </a:t>
            </a:r>
            <a:r>
              <a:rPr lang="en-US" sz="1200">
                <a:sym typeface="Roboto Mono"/>
              </a:rPr>
              <a:t>NUM_KNOWN_CLASSES</a:t>
            </a:r>
            <a:r>
              <a:rPr lang="en-US" sz="1200"/>
              <a:t> logits, followed by a </a:t>
            </a:r>
            <a:r>
              <a:rPr lang="en-US" sz="1200">
                <a:sym typeface="Roboto Mono"/>
              </a:rPr>
              <a:t>sigmoid</a:t>
            </a:r>
            <a:r>
              <a:rPr lang="en-US" sz="1200"/>
              <a:t> activation function for each class. This allows for independent probability estimation for each known class, enabling multi-label-like training and flexible uncertainty calculation.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1"/>
              <a:t>Loss Function:</a:t>
            </a:r>
            <a:r>
              <a:rPr lang="en-US" sz="1200"/>
              <a:t> </a:t>
            </a:r>
            <a:r>
              <a:rPr lang="en-US" sz="1200">
                <a:sym typeface="Roboto Mono"/>
              </a:rPr>
              <a:t>CrossEntropy Loss</a:t>
            </a:r>
            <a:r>
              <a:rPr lang="en-US" sz="1200"/>
              <a:t> is used, calculated per pixel per class, and masked to ignore irrelevant pixels (e.g., void labels).</a:t>
            </a:r>
          </a:p>
        </p:txBody>
      </p:sp>
      <p:pic>
        <p:nvPicPr>
          <p:cNvPr id="97" name="Google Shape;97;p18" descr="Immagine che contiene testo, schermata, Carattere, linea&#10;&#10;Il contenuto generato dall'IA potrebbe non essere corretto."/>
          <p:cNvPicPr preferRelativeResize="0"/>
          <p:nvPr/>
        </p:nvPicPr>
        <p:blipFill rotWithShape="1">
          <a:blip r:embed="rId3"/>
          <a:srcRect l="3795" r="1" b="1"/>
          <a:stretch>
            <a:fillRect/>
          </a:stretch>
        </p:blipFill>
        <p:spPr>
          <a:xfrm>
            <a:off x="5756743" y="1570482"/>
            <a:ext cx="2955798" cy="3072384"/>
          </a:xfrm>
          <a:prstGeom prst="rect">
            <a:avLst/>
          </a:prstGeom>
          <a:noFill/>
        </p:spPr>
      </p:pic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fld id="{00000000-1234-1234-1234-123412341234}" type="slidenum">
              <a:rPr lang="en-US" sz="7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6</a:t>
            </a:fld>
            <a:r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/20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480060" y="246888"/>
            <a:ext cx="5170932" cy="13373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3800"/>
              <a:t>Proposed Method: Key technique 1</a:t>
            </a:r>
          </a:p>
        </p:txBody>
      </p:sp>
      <p:sp>
        <p:nvSpPr>
          <p:cNvPr id="1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2905" y="4075"/>
                  <a:pt x="3183007" y="9784"/>
                  <a:pt x="3182691" y="13716"/>
                </a:cubicBezTo>
                <a:cubicBezTo>
                  <a:pt x="2947041" y="12115"/>
                  <a:pt x="2875741" y="18365"/>
                  <a:pt x="2609807" y="13716"/>
                </a:cubicBezTo>
                <a:cubicBezTo>
                  <a:pt x="2343873" y="9067"/>
                  <a:pt x="2331203" y="27157"/>
                  <a:pt x="2068749" y="13716"/>
                </a:cubicBezTo>
                <a:cubicBezTo>
                  <a:pt x="1806295" y="275"/>
                  <a:pt x="1713773" y="42516"/>
                  <a:pt x="1432211" y="13716"/>
                </a:cubicBezTo>
                <a:cubicBezTo>
                  <a:pt x="1150649" y="-15084"/>
                  <a:pt x="982765" y="-825"/>
                  <a:pt x="859327" y="13716"/>
                </a:cubicBezTo>
                <a:cubicBezTo>
                  <a:pt x="735889" y="28257"/>
                  <a:pt x="254183" y="30659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2125" y="5320"/>
                  <a:pt x="3182367" y="9001"/>
                  <a:pt x="3182691" y="13716"/>
                </a:cubicBezTo>
                <a:cubicBezTo>
                  <a:pt x="3026064" y="-15421"/>
                  <a:pt x="2775005" y="18495"/>
                  <a:pt x="2546153" y="13716"/>
                </a:cubicBezTo>
                <a:cubicBezTo>
                  <a:pt x="2317301" y="8937"/>
                  <a:pt x="2164351" y="-14456"/>
                  <a:pt x="1845961" y="13716"/>
                </a:cubicBezTo>
                <a:cubicBezTo>
                  <a:pt x="1527571" y="41888"/>
                  <a:pt x="1455006" y="1252"/>
                  <a:pt x="1304903" y="13716"/>
                </a:cubicBezTo>
                <a:cubicBezTo>
                  <a:pt x="1154800" y="26180"/>
                  <a:pt x="942107" y="-16628"/>
                  <a:pt x="604711" y="13716"/>
                </a:cubicBezTo>
                <a:cubicBezTo>
                  <a:pt x="267315" y="44060"/>
                  <a:pt x="141927" y="-12967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480060" y="2029968"/>
            <a:ext cx="5170932" cy="261289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Unknown Objectness Score (UOS) for Anomaly Detection:</a:t>
            </a:r>
            <a:endParaRPr lang="en-US" sz="1400" dirty="0"/>
          </a:p>
          <a:p>
            <a:pPr marL="914400" lvl="1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/>
              <a:t>UOS is defined as: UOS=P</a:t>
            </a:r>
            <a:r>
              <a:rPr lang="en-US" sz="1400" baseline="-25000" dirty="0"/>
              <a:t>O </a:t>
            </a:r>
            <a:r>
              <a:rPr lang="en-US" sz="1400" dirty="0"/>
              <a:t>× P</a:t>
            </a:r>
            <a:r>
              <a:rPr lang="en-US" sz="1400" baseline="-25000" dirty="0"/>
              <a:t>US</a:t>
            </a:r>
            <a:r>
              <a:rPr lang="en-US" sz="1400" dirty="0"/>
              <a:t>, where P</a:t>
            </a:r>
            <a:r>
              <a:rPr lang="en-US" sz="1400" baseline="-25000" dirty="0"/>
              <a:t>O</a:t>
            </a:r>
            <a:r>
              <a:rPr lang="en-US" sz="1400" dirty="0"/>
              <a:t> is an "</a:t>
            </a:r>
            <a:r>
              <a:rPr lang="en-US" sz="1400" dirty="0" err="1"/>
              <a:t>objectness</a:t>
            </a:r>
            <a:r>
              <a:rPr lang="en-US" sz="1400" dirty="0"/>
              <a:t>" score and P</a:t>
            </a:r>
            <a:r>
              <a:rPr lang="en-US" sz="1400" baseline="-25000" dirty="0"/>
              <a:t>US</a:t>
            </a:r>
            <a:r>
              <a:rPr lang="en-US" sz="1400" dirty="0"/>
              <a:t>​ is the "unknown score".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/>
              <a:t>A high UOS indicates a high likelihood of an unknown obstacle.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400" dirty="0"/>
              <a:t>UOS is used to identify and highlight </a:t>
            </a:r>
            <a:r>
              <a:rPr lang="en-US" sz="1400" dirty="0" err="1"/>
              <a:t>OoD</a:t>
            </a:r>
            <a:r>
              <a:rPr lang="en-US" sz="1400" dirty="0"/>
              <a:t> pixels, effectively treating them as an "eighth" class (</a:t>
            </a:r>
            <a:r>
              <a:rPr lang="en-US" sz="1400" dirty="0">
                <a:sym typeface="Roboto Mono"/>
              </a:rPr>
              <a:t>UNKNOWN_OBSTACLE_ID = 7</a:t>
            </a:r>
            <a:r>
              <a:rPr lang="en-US" sz="1400" dirty="0"/>
              <a:t>) in combined segmentation maps.</a:t>
            </a: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92904" y="246887"/>
            <a:ext cx="2896546" cy="2612899"/>
          </a:xfrm>
          <a:prstGeom prst="rect">
            <a:avLst/>
          </a:prstGeom>
          <a:noFill/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4"/>
          <a:srcRect l="70655" t="35753" r="6174" b="27439"/>
          <a:stretch/>
        </p:blipFill>
        <p:spPr>
          <a:xfrm>
            <a:off x="5757144" y="3066251"/>
            <a:ext cx="3137682" cy="1570967"/>
          </a:xfrm>
          <a:prstGeom prst="rect">
            <a:avLst/>
          </a:prstGeom>
          <a:noFill/>
        </p:spPr>
      </p:pic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r>
              <a:rPr lang="en-US" sz="700"/>
              <a:t>/20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29369" y="178904"/>
            <a:ext cx="8263890" cy="10758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4100"/>
              <a:t>Proposed Method: Key technique 2</a:t>
            </a:r>
          </a:p>
        </p:txBody>
      </p:sp>
      <p:sp>
        <p:nvSpPr>
          <p:cNvPr id="1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29369" y="1553487"/>
            <a:ext cx="5035164" cy="30893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/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Conformal Prediction for Uncertainty Sets:</a:t>
            </a:r>
          </a:p>
          <a:p>
            <a:pPr marL="914400" lvl="1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/>
              <a:t>Following Mossina et al. (2024) and Angelopoulos and Bates (2022), we apply </a:t>
            </a:r>
            <a:r>
              <a:rPr lang="en-US" sz="1100" b="1"/>
              <a:t>Conformal Prediction</a:t>
            </a:r>
            <a:r>
              <a:rPr lang="en-US" sz="1100"/>
              <a:t> to quantify uncertainty for </a:t>
            </a:r>
            <a:r>
              <a:rPr lang="en-US" sz="1100" i="1"/>
              <a:t>known</a:t>
            </a:r>
            <a:r>
              <a:rPr lang="en-US" sz="1100"/>
              <a:t> class predictions.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 b="1"/>
              <a:t>Calibration: </a:t>
            </a:r>
            <a:r>
              <a:rPr lang="en-US" sz="1100"/>
              <a:t>A calibration set (Cityscapes validation set) is used to determine a conformal threshold (q</a:t>
            </a:r>
            <a:r>
              <a:rPr lang="en-US" sz="1100" baseline="-25000"/>
              <a:t>hat</a:t>
            </a:r>
            <a:r>
              <a:rPr lang="en-US" sz="1100"/>
              <a:t>​) on the </a:t>
            </a:r>
            <a:r>
              <a:rPr lang="en-US" sz="1100" b="1"/>
              <a:t>UOS</a:t>
            </a:r>
            <a:r>
              <a:rPr lang="en-US" sz="1100"/>
              <a:t>. The threshold (q</a:t>
            </a:r>
            <a:r>
              <a:rPr lang="en-US" sz="1100" baseline="-25000"/>
              <a:t>hat</a:t>
            </a:r>
            <a:r>
              <a:rPr lang="en-US" sz="1100"/>
              <a:t>) is computed as the (1−α)-quantile of the UOS distribution on the calibration set, ensuring formal coverage guarantees for OoD detection.</a:t>
            </a:r>
            <a:endParaRPr lang="en-US" sz="1100" b="1"/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 b="1"/>
              <a:t>Prediction Sets:</a:t>
            </a:r>
            <a:r>
              <a:rPr lang="en-US" sz="1100"/>
              <a:t> For a new test pixel, a prediction set is formed by including all known classes whose predicted probability p</a:t>
            </a:r>
            <a:r>
              <a:rPr lang="en-US" sz="1100" baseline="-25000"/>
              <a:t>k</a:t>
            </a:r>
            <a:r>
              <a:rPr lang="en-US" sz="1100"/>
              <a:t>​ satisfies p</a:t>
            </a:r>
            <a:r>
              <a:rPr lang="en-US" sz="1100" baseline="-25000"/>
              <a:t>k</a:t>
            </a:r>
            <a:r>
              <a:rPr lang="en-US" sz="1100"/>
              <a:t>​≥(1−q</a:t>
            </a:r>
            <a:r>
              <a:rPr lang="en-US" sz="1100" baseline="-25000"/>
              <a:t>hat</a:t>
            </a:r>
            <a:r>
              <a:rPr lang="en-US" sz="1100"/>
              <a:t>).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100"/>
              <a:t>These prediction sets are guaranteed to contain the true label with a user-specified confidence level (1−α). The size of these sets can be visualized as a "Varisco heatmap" (Mossina et al.).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100"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fld id="{00000000-1234-1234-1234-123412341234}" type="slidenum"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8</a:t>
            </a:fld>
            <a:r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/20</a:t>
            </a:r>
          </a:p>
        </p:txBody>
      </p:sp>
      <p:pic>
        <p:nvPicPr>
          <p:cNvPr id="2" name="Google Shape;114;p20">
            <a:extLst>
              <a:ext uri="{FF2B5EF4-FFF2-40B4-BE49-F238E27FC236}">
                <a16:creationId xmlns:a16="http://schemas.microsoft.com/office/drawing/2014/main" id="{8D895792-2B15-ECFC-C767-6491655952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502" y="2527209"/>
            <a:ext cx="3129129" cy="166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2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80060" y="246888"/>
            <a:ext cx="5170932" cy="13373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</a:pPr>
            <a:r>
              <a:rPr lang="en-US" sz="3800"/>
              <a:t>Dataset: Cityscapes Fine Annotation</a:t>
            </a:r>
          </a:p>
        </p:txBody>
      </p:sp>
      <p:sp>
        <p:nvSpPr>
          <p:cNvPr id="13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2905" y="4075"/>
                  <a:pt x="3183007" y="9784"/>
                  <a:pt x="3182691" y="13716"/>
                </a:cubicBezTo>
                <a:cubicBezTo>
                  <a:pt x="2947041" y="12115"/>
                  <a:pt x="2875741" y="18365"/>
                  <a:pt x="2609807" y="13716"/>
                </a:cubicBezTo>
                <a:cubicBezTo>
                  <a:pt x="2343873" y="9067"/>
                  <a:pt x="2331203" y="27157"/>
                  <a:pt x="2068749" y="13716"/>
                </a:cubicBezTo>
                <a:cubicBezTo>
                  <a:pt x="1806295" y="275"/>
                  <a:pt x="1713773" y="42516"/>
                  <a:pt x="1432211" y="13716"/>
                </a:cubicBezTo>
                <a:cubicBezTo>
                  <a:pt x="1150649" y="-15084"/>
                  <a:pt x="982765" y="-825"/>
                  <a:pt x="859327" y="13716"/>
                </a:cubicBezTo>
                <a:cubicBezTo>
                  <a:pt x="735889" y="28257"/>
                  <a:pt x="254183" y="30659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2125" y="5320"/>
                  <a:pt x="3182367" y="9001"/>
                  <a:pt x="3182691" y="13716"/>
                </a:cubicBezTo>
                <a:cubicBezTo>
                  <a:pt x="3026064" y="-15421"/>
                  <a:pt x="2775005" y="18495"/>
                  <a:pt x="2546153" y="13716"/>
                </a:cubicBezTo>
                <a:cubicBezTo>
                  <a:pt x="2317301" y="8937"/>
                  <a:pt x="2164351" y="-14456"/>
                  <a:pt x="1845961" y="13716"/>
                </a:cubicBezTo>
                <a:cubicBezTo>
                  <a:pt x="1527571" y="41888"/>
                  <a:pt x="1455006" y="1252"/>
                  <a:pt x="1304903" y="13716"/>
                </a:cubicBezTo>
                <a:cubicBezTo>
                  <a:pt x="1154800" y="26180"/>
                  <a:pt x="942107" y="-16628"/>
                  <a:pt x="604711" y="13716"/>
                </a:cubicBezTo>
                <a:cubicBezTo>
                  <a:pt x="267315" y="44060"/>
                  <a:pt x="141927" y="-12967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480060" y="2029968"/>
            <a:ext cx="5170932" cy="261289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914400" lvl="1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300" b="1"/>
              <a:t>Purpose:</a:t>
            </a:r>
            <a:r>
              <a:rPr lang="en-US" sz="1300"/>
              <a:t> Used for training and validation of the semantic segmentation model on </a:t>
            </a:r>
            <a:r>
              <a:rPr lang="en-US" sz="1300" i="1"/>
              <a:t>known</a:t>
            </a:r>
            <a:r>
              <a:rPr lang="en-US" sz="1300"/>
              <a:t> urban scene categories.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300" b="1"/>
              <a:t>Content:</a:t>
            </a:r>
            <a:r>
              <a:rPr lang="en-US" sz="1300"/>
              <a:t> High-quality pixel-level annotations for 19 semantic classes in urban street scenes.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300" b="1"/>
              <a:t>Processing:</a:t>
            </a:r>
          </a:p>
          <a:p>
            <a:pPr marL="1371600" lvl="2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300"/>
              <a:t>The original 19 classes are mapped to </a:t>
            </a:r>
            <a:r>
              <a:rPr lang="en-US" sz="1300" b="1"/>
              <a:t>7 macro-classes</a:t>
            </a:r>
            <a:r>
              <a:rPr lang="en-US" sz="1300"/>
              <a:t> to simplify the problem and focus on broader categories.</a:t>
            </a:r>
          </a:p>
          <a:p>
            <a:pPr marL="1371600" lvl="2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300"/>
              <a:t>Pixels corresponding to </a:t>
            </a:r>
            <a:r>
              <a:rPr lang="en-US" sz="1300">
                <a:sym typeface="Roboto Mono"/>
              </a:rPr>
              <a:t>IGNORE_INDEX</a:t>
            </a:r>
            <a:r>
              <a:rPr lang="en-US" sz="1300"/>
              <a:t> (255 in original Cityscapes, typically void or unannotated regions) are explicitly ignored during training and evaluation.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97880" y="2834256"/>
            <a:ext cx="3010662" cy="1505331"/>
          </a:xfrm>
          <a:prstGeom prst="rect">
            <a:avLst/>
          </a:prstGeom>
          <a:noFill/>
        </p:spPr>
      </p:pic>
      <p:pic>
        <p:nvPicPr>
          <p:cNvPr id="123" name="Google Shape;123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897880" y="713410"/>
            <a:ext cx="2996946" cy="1498473"/>
          </a:xfrm>
          <a:prstGeom prst="rect">
            <a:avLst/>
          </a:prstGeom>
          <a:noFill/>
        </p:spPr>
      </p:pic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r>
              <a:rPr lang="en-US" sz="700"/>
              <a:t>/20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Tema 2022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2013 - Tema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</TotalTime>
  <Words>2052</Words>
  <Application>Microsoft Office PowerPoint</Application>
  <PresentationFormat>Presentazione su schermo (16:9)</PresentationFormat>
  <Paragraphs>191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Calibri</vt:lpstr>
      <vt:lpstr>Roboto Mono</vt:lpstr>
      <vt:lpstr>Calibri Light</vt:lpstr>
      <vt:lpstr>Arial</vt:lpstr>
      <vt:lpstr>Office 2013 - Tema 2022</vt:lpstr>
      <vt:lpstr>Uncertainty-Aware Road  Obstacle Identification </vt:lpstr>
      <vt:lpstr>Workflow</vt:lpstr>
      <vt:lpstr>Problem Statement: The addressed challenge</vt:lpstr>
      <vt:lpstr>State of the Art: Out-of-Distribution (OoD) Detection for Semantic Segmentation</vt:lpstr>
      <vt:lpstr>State of the Art: Conformal Prediction for Uncertainty Quantification</vt:lpstr>
      <vt:lpstr>Proposed Method: Our model</vt:lpstr>
      <vt:lpstr>Proposed Method: Key technique 1</vt:lpstr>
      <vt:lpstr>Proposed Method: Key technique 2</vt:lpstr>
      <vt:lpstr>Dataset: Cityscapes Fine Annotation</vt:lpstr>
      <vt:lpstr>Dataset: LostAndFound</vt:lpstr>
      <vt:lpstr>Experimental Setup: How we configured the elements of the project</vt:lpstr>
      <vt:lpstr>Our parameters</vt:lpstr>
      <vt:lpstr>Model Evaluation: Known Class Performance</vt:lpstr>
      <vt:lpstr>Model Evaluation: Anomaly Detection Metrics</vt:lpstr>
      <vt:lpstr>Model Evaluation: Anomaly Detection Metrics</vt:lpstr>
      <vt:lpstr>Model Evaluation: Uncertainty Quantification Metrics</vt:lpstr>
      <vt:lpstr>Results</vt:lpstr>
      <vt:lpstr>Conclusions: Final considerations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Colamarino</cp:lastModifiedBy>
  <cp:revision>2</cp:revision>
  <dcterms:modified xsi:type="dcterms:W3CDTF">2025-07-22T20:29:10Z</dcterms:modified>
</cp:coreProperties>
</file>